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36"/>
  </p:notesMasterIdLst>
  <p:sldIdLst>
    <p:sldId id="409" r:id="rId3"/>
    <p:sldId id="414" r:id="rId4"/>
    <p:sldId id="415" r:id="rId5"/>
    <p:sldId id="416" r:id="rId6"/>
    <p:sldId id="402" r:id="rId7"/>
    <p:sldId id="404" r:id="rId8"/>
    <p:sldId id="405" r:id="rId9"/>
    <p:sldId id="436" r:id="rId10"/>
    <p:sldId id="437" r:id="rId11"/>
    <p:sldId id="438" r:id="rId12"/>
    <p:sldId id="439" r:id="rId13"/>
    <p:sldId id="440" r:id="rId14"/>
    <p:sldId id="441" r:id="rId15"/>
    <p:sldId id="442" r:id="rId16"/>
    <p:sldId id="407" r:id="rId17"/>
    <p:sldId id="347" r:id="rId18"/>
    <p:sldId id="408"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7" r:id="rId32"/>
    <p:sldId id="388" r:id="rId33"/>
    <p:sldId id="399" r:id="rId34"/>
    <p:sldId id="45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pieChart>
        <c:varyColors val="1"/>
        <c:ser>
          <c:idx val="0"/>
          <c:order val="0"/>
          <c:tx>
            <c:strRef>
              <c:f>Sheet1!$B$1</c:f>
              <c:strCache>
                <c:ptCount val="1"/>
                <c:pt idx="0">
                  <c:v>Column2</c:v>
                </c:pt>
              </c:strCache>
            </c:strRef>
          </c:tx>
          <c:cat>
            <c:strRef>
              <c:f>Sheet1!$A$2:$A$8</c:f>
              <c:strCache>
                <c:ptCount val="7"/>
                <c:pt idx="0">
                  <c:v>نمرات پایه های هفتم وهشتم و نهم </c:v>
                </c:pt>
                <c:pt idx="1">
                  <c:v>آزمون استعداد</c:v>
                </c:pt>
                <c:pt idx="2">
                  <c:v>آزمون رغبت </c:v>
                </c:pt>
                <c:pt idx="3">
                  <c:v>نظر دبیران </c:v>
                </c:pt>
                <c:pt idx="4">
                  <c:v>نظر مشاور</c:v>
                </c:pt>
                <c:pt idx="5">
                  <c:v>نظر دانش آموز</c:v>
                </c:pt>
                <c:pt idx="6">
                  <c:v>نظر والدین </c:v>
                </c:pt>
              </c:strCache>
            </c:strRef>
          </c:cat>
          <c:val>
            <c:numRef>
              <c:f>Sheet1!$B$2:$B$8</c:f>
              <c:numCache>
                <c:formatCode>General</c:formatCode>
                <c:ptCount val="7"/>
                <c:pt idx="0">
                  <c:v>35</c:v>
                </c:pt>
                <c:pt idx="1">
                  <c:v>15</c:v>
                </c:pt>
                <c:pt idx="2">
                  <c:v>15</c:v>
                </c:pt>
                <c:pt idx="3">
                  <c:v>10</c:v>
                </c:pt>
                <c:pt idx="4">
                  <c:v>10</c:v>
                </c:pt>
                <c:pt idx="5">
                  <c:v>10</c:v>
                </c:pt>
                <c:pt idx="6">
                  <c:v>5</c:v>
                </c:pt>
              </c:numCache>
            </c:numRef>
          </c:val>
          <c:extLst>
            <c:ext xmlns:c16="http://schemas.microsoft.com/office/drawing/2014/chart" uri="{C3380CC4-5D6E-409C-BE32-E72D297353CC}">
              <c16:uniqueId val="{00000000-73D1-48E0-8AE4-7CA415E5902F}"/>
            </c:ext>
          </c:extLst>
        </c:ser>
        <c:ser>
          <c:idx val="1"/>
          <c:order val="1"/>
          <c:tx>
            <c:strRef>
              <c:f>Sheet1!$C$1</c:f>
              <c:strCache>
                <c:ptCount val="1"/>
                <c:pt idx="0">
                  <c:v>Column1</c:v>
                </c:pt>
              </c:strCache>
            </c:strRef>
          </c:tx>
          <c:cat>
            <c:strRef>
              <c:f>Sheet1!$A$2:$A$8</c:f>
              <c:strCache>
                <c:ptCount val="7"/>
                <c:pt idx="0">
                  <c:v>نمرات پایه های هفتم وهشتم و نهم </c:v>
                </c:pt>
                <c:pt idx="1">
                  <c:v>آزمون استعداد</c:v>
                </c:pt>
                <c:pt idx="2">
                  <c:v>آزمون رغبت </c:v>
                </c:pt>
                <c:pt idx="3">
                  <c:v>نظر دبیران </c:v>
                </c:pt>
                <c:pt idx="4">
                  <c:v>نظر مشاور</c:v>
                </c:pt>
                <c:pt idx="5">
                  <c:v>نظر دانش آموز</c:v>
                </c:pt>
                <c:pt idx="6">
                  <c:v>نظر والدین </c:v>
                </c:pt>
              </c:strCache>
            </c:strRef>
          </c:cat>
          <c:val>
            <c:numRef>
              <c:f>Sheet1!$C$2:$C$8</c:f>
              <c:numCache>
                <c:formatCode>General</c:formatCode>
                <c:ptCount val="7"/>
              </c:numCache>
            </c:numRef>
          </c:val>
          <c:extLst>
            <c:ext xmlns:c16="http://schemas.microsoft.com/office/drawing/2014/chart" uri="{C3380CC4-5D6E-409C-BE32-E72D297353CC}">
              <c16:uniqueId val="{00000001-73D1-48E0-8AE4-7CA415E5902F}"/>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0.65694</cdr:x>
      <cdr:y>0.34783</cdr:y>
    </cdr:from>
    <cdr:to>
      <cdr:x>0.78528</cdr:x>
      <cdr:y>0.53186</cdr:y>
    </cdr:to>
    <cdr:sp macro="" textlink="">
      <cdr:nvSpPr>
        <cdr:cNvPr id="2" name="TextBox 1"/>
        <cdr:cNvSpPr txBox="1"/>
      </cdr:nvSpPr>
      <cdr:spPr>
        <a:xfrm xmlns:a="http://schemas.openxmlformats.org/drawingml/2006/main">
          <a:off x="4680520" y="1728192"/>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0.65694</cdr:x>
      <cdr:y>0.37681</cdr:y>
    </cdr:from>
    <cdr:to>
      <cdr:x>0.78528</cdr:x>
      <cdr:y>0.56085</cdr:y>
    </cdr:to>
    <cdr:sp macro="" textlink="">
      <cdr:nvSpPr>
        <cdr:cNvPr id="3" name="TextBox 2"/>
        <cdr:cNvSpPr txBox="1"/>
      </cdr:nvSpPr>
      <cdr:spPr>
        <a:xfrm xmlns:a="http://schemas.openxmlformats.org/drawingml/2006/main">
          <a:off x="4680520" y="1872208"/>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0.5862</cdr:x>
      <cdr:y>0.30435</cdr:y>
    </cdr:from>
    <cdr:to>
      <cdr:x>0.71454</cdr:x>
      <cdr:y>0.48839</cdr:y>
    </cdr:to>
    <cdr:sp macro="" textlink="">
      <cdr:nvSpPr>
        <cdr:cNvPr id="4" name="TextBox 3"/>
        <cdr:cNvSpPr txBox="1"/>
      </cdr:nvSpPr>
      <cdr:spPr>
        <a:xfrm xmlns:a="http://schemas.openxmlformats.org/drawingml/2006/main">
          <a:off x="4176464" y="1512168"/>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0.51333</cdr:x>
      <cdr:y>0.22031</cdr:y>
    </cdr:from>
    <cdr:to>
      <cdr:x>0.69539</cdr:x>
      <cdr:y>0.58258</cdr:y>
    </cdr:to>
    <cdr:sp macro="" textlink="">
      <cdr:nvSpPr>
        <cdr:cNvPr id="5" name="TextBox 4"/>
        <cdr:cNvSpPr txBox="1"/>
      </cdr:nvSpPr>
      <cdr:spPr>
        <a:xfrm xmlns:a="http://schemas.openxmlformats.org/drawingml/2006/main">
          <a:off x="4876401" y="1094628"/>
          <a:ext cx="1729493" cy="1799957"/>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400" b="1" dirty="0">
              <a:solidFill>
                <a:schemeClr val="tx1"/>
              </a:solidFill>
              <a:cs typeface="B Nazanin" panose="00000400000000000000" pitchFamily="2" charset="-78"/>
            </a:rPr>
            <a:t>نمرات پایه های </a:t>
          </a:r>
        </a:p>
        <a:p xmlns:a="http://schemas.openxmlformats.org/drawingml/2006/main">
          <a:pPr algn="ctr"/>
          <a:r>
            <a:rPr lang="fa-IR" sz="2400" b="1" dirty="0">
              <a:solidFill>
                <a:schemeClr val="tx1"/>
              </a:solidFill>
              <a:cs typeface="B Nazanin" panose="00000400000000000000" pitchFamily="2" charset="-78"/>
            </a:rPr>
            <a:t>هفتم ، هشتم </a:t>
          </a:r>
        </a:p>
        <a:p xmlns:a="http://schemas.openxmlformats.org/drawingml/2006/main">
          <a:pPr algn="ctr"/>
          <a:r>
            <a:rPr lang="fa-IR" sz="2400" b="1" dirty="0">
              <a:solidFill>
                <a:schemeClr val="tx1"/>
              </a:solidFill>
              <a:cs typeface="B Nazanin" panose="00000400000000000000" pitchFamily="2" charset="-78"/>
            </a:rPr>
            <a:t>، نهم </a:t>
          </a:r>
        </a:p>
        <a:p xmlns:a="http://schemas.openxmlformats.org/drawingml/2006/main">
          <a:pPr algn="ctr"/>
          <a:r>
            <a:rPr lang="fa-IR" sz="2400" b="1" dirty="0">
              <a:solidFill>
                <a:schemeClr val="tx1"/>
              </a:solidFill>
              <a:cs typeface="B Nazanin" panose="00000400000000000000" pitchFamily="2" charset="-78"/>
            </a:rPr>
            <a:t>35%</a:t>
          </a:r>
        </a:p>
      </cdr:txBody>
    </cdr:sp>
  </cdr:relSizeAnchor>
  <cdr:relSizeAnchor xmlns:cdr="http://schemas.openxmlformats.org/drawingml/2006/chartDrawing">
    <cdr:from>
      <cdr:x>0.51545</cdr:x>
      <cdr:y>0.65217</cdr:y>
    </cdr:from>
    <cdr:to>
      <cdr:x>0.64379</cdr:x>
      <cdr:y>0.83621</cdr:y>
    </cdr:to>
    <cdr:sp macro="" textlink="">
      <cdr:nvSpPr>
        <cdr:cNvPr id="6" name="TextBox 5"/>
        <cdr:cNvSpPr txBox="1"/>
      </cdr:nvSpPr>
      <cdr:spPr>
        <a:xfrm xmlns:a="http://schemas.openxmlformats.org/drawingml/2006/main">
          <a:off x="3672408" y="3240360"/>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0.50934</cdr:x>
      <cdr:y>0.65801</cdr:y>
    </cdr:from>
    <cdr:to>
      <cdr:x>0.63062</cdr:x>
      <cdr:y>0.87541</cdr:y>
    </cdr:to>
    <cdr:sp macro="" textlink="">
      <cdr:nvSpPr>
        <cdr:cNvPr id="7" name="TextBox 6"/>
        <cdr:cNvSpPr txBox="1"/>
      </cdr:nvSpPr>
      <cdr:spPr>
        <a:xfrm xmlns:a="http://schemas.openxmlformats.org/drawingml/2006/main">
          <a:off x="4838512" y="3269370"/>
          <a:ext cx="1152111" cy="108016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000" b="1" dirty="0">
              <a:solidFill>
                <a:schemeClr val="tx1"/>
              </a:solidFill>
              <a:cs typeface="B Nazanin" panose="00000400000000000000" pitchFamily="2" charset="-78"/>
            </a:rPr>
            <a:t>آزمون</a:t>
          </a:r>
        </a:p>
        <a:p xmlns:a="http://schemas.openxmlformats.org/drawingml/2006/main">
          <a:pPr algn="ctr"/>
          <a:r>
            <a:rPr lang="fa-IR" sz="2000" b="1" dirty="0">
              <a:solidFill>
                <a:schemeClr val="tx1"/>
              </a:solidFill>
              <a:cs typeface="B Nazanin" panose="00000400000000000000" pitchFamily="2" charset="-78"/>
            </a:rPr>
            <a:t> استعداد </a:t>
          </a:r>
        </a:p>
        <a:p xmlns:a="http://schemas.openxmlformats.org/drawingml/2006/main">
          <a:pPr algn="ctr"/>
          <a:r>
            <a:rPr lang="fa-IR" sz="2000" b="1" dirty="0">
              <a:solidFill>
                <a:schemeClr val="tx1"/>
              </a:solidFill>
              <a:cs typeface="B Nazanin" panose="00000400000000000000" pitchFamily="2" charset="-78"/>
            </a:rPr>
            <a:t>15 %</a:t>
          </a:r>
        </a:p>
      </cdr:txBody>
    </cdr:sp>
  </cdr:relSizeAnchor>
  <cdr:relSizeAnchor xmlns:cdr="http://schemas.openxmlformats.org/drawingml/2006/chartDrawing">
    <cdr:from>
      <cdr:x>0.37419</cdr:x>
      <cdr:y>0.67824</cdr:y>
    </cdr:from>
    <cdr:to>
      <cdr:x>0.50253</cdr:x>
      <cdr:y>0.89563</cdr:y>
    </cdr:to>
    <cdr:sp macro="" textlink="">
      <cdr:nvSpPr>
        <cdr:cNvPr id="8" name="TextBox 7"/>
        <cdr:cNvSpPr txBox="1"/>
      </cdr:nvSpPr>
      <cdr:spPr>
        <a:xfrm xmlns:a="http://schemas.openxmlformats.org/drawingml/2006/main">
          <a:off x="3554633" y="3369865"/>
          <a:ext cx="1219178" cy="108011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rgbClr val="002060"/>
              </a:solidFill>
              <a:cs typeface="B Nazanin" panose="00000400000000000000" pitchFamily="2" charset="-78"/>
            </a:rPr>
            <a:t>آزمون </a:t>
          </a:r>
        </a:p>
        <a:p xmlns:a="http://schemas.openxmlformats.org/drawingml/2006/main">
          <a:pPr algn="ctr"/>
          <a:r>
            <a:rPr lang="fa-IR" sz="1800" b="1" dirty="0">
              <a:solidFill>
                <a:srgbClr val="002060"/>
              </a:solidFill>
              <a:cs typeface="B Nazanin" panose="00000400000000000000" pitchFamily="2" charset="-78"/>
            </a:rPr>
            <a:t>رغبت </a:t>
          </a:r>
        </a:p>
        <a:p xmlns:a="http://schemas.openxmlformats.org/drawingml/2006/main">
          <a:pPr algn="ctr"/>
          <a:r>
            <a:rPr lang="fa-IR" sz="1800" b="1" dirty="0">
              <a:solidFill>
                <a:srgbClr val="002060"/>
              </a:solidFill>
              <a:cs typeface="B Nazanin" panose="00000400000000000000" pitchFamily="2" charset="-78"/>
            </a:rPr>
            <a:t>15 %</a:t>
          </a:r>
        </a:p>
      </cdr:txBody>
    </cdr:sp>
  </cdr:relSizeAnchor>
  <cdr:relSizeAnchor xmlns:cdr="http://schemas.openxmlformats.org/drawingml/2006/chartDrawing">
    <cdr:from>
      <cdr:x>0.25902</cdr:x>
      <cdr:y>0.52478</cdr:y>
    </cdr:from>
    <cdr:to>
      <cdr:x>0.38736</cdr:x>
      <cdr:y>0.70881</cdr:y>
    </cdr:to>
    <cdr:sp macro="" textlink="">
      <cdr:nvSpPr>
        <cdr:cNvPr id="9" name="TextBox 8"/>
        <cdr:cNvSpPr txBox="1"/>
      </cdr:nvSpPr>
      <cdr:spPr>
        <a:xfrm xmlns:a="http://schemas.openxmlformats.org/drawingml/2006/main">
          <a:off x="2460579" y="2607384"/>
          <a:ext cx="1219179" cy="91436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2000" b="1" dirty="0">
              <a:solidFill>
                <a:schemeClr val="tx1"/>
              </a:solidFill>
              <a:cs typeface="B Nazanin" panose="00000400000000000000" pitchFamily="2" charset="-78"/>
            </a:rPr>
            <a:t>نظر دبیران </a:t>
          </a:r>
        </a:p>
        <a:p xmlns:a="http://schemas.openxmlformats.org/drawingml/2006/main">
          <a:pPr algn="ctr"/>
          <a:r>
            <a:rPr lang="fa-IR" sz="2000" b="1" dirty="0">
              <a:solidFill>
                <a:schemeClr val="tx1"/>
              </a:solidFill>
              <a:cs typeface="B Nazanin" panose="00000400000000000000" pitchFamily="2" charset="-78"/>
            </a:rPr>
            <a:t>10 %</a:t>
          </a:r>
        </a:p>
      </cdr:txBody>
    </cdr:sp>
  </cdr:relSizeAnchor>
  <cdr:relSizeAnchor xmlns:cdr="http://schemas.openxmlformats.org/drawingml/2006/chartDrawing">
    <cdr:from>
      <cdr:x>0.27288</cdr:x>
      <cdr:y>0.3913</cdr:y>
    </cdr:from>
    <cdr:to>
      <cdr:x>0.40123</cdr:x>
      <cdr:y>0.57534</cdr:y>
    </cdr:to>
    <cdr:sp macro="" textlink="">
      <cdr:nvSpPr>
        <cdr:cNvPr id="10" name="TextBox 9"/>
        <cdr:cNvSpPr txBox="1"/>
      </cdr:nvSpPr>
      <cdr:spPr>
        <a:xfrm xmlns:a="http://schemas.openxmlformats.org/drawingml/2006/main">
          <a:off x="1944216" y="1944216"/>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fa-IR" sz="1100" dirty="0"/>
        </a:p>
      </cdr:txBody>
    </cdr:sp>
  </cdr:relSizeAnchor>
  <cdr:relSizeAnchor xmlns:cdr="http://schemas.openxmlformats.org/drawingml/2006/chartDrawing">
    <cdr:from>
      <cdr:x>0.27548</cdr:x>
      <cdr:y>0.34221</cdr:y>
    </cdr:from>
    <cdr:to>
      <cdr:x>0.40382</cdr:x>
      <cdr:y>0.52625</cdr:y>
    </cdr:to>
    <cdr:sp macro="" textlink="">
      <cdr:nvSpPr>
        <cdr:cNvPr id="11" name="TextBox 10"/>
        <cdr:cNvSpPr txBox="1"/>
      </cdr:nvSpPr>
      <cdr:spPr>
        <a:xfrm xmlns:a="http://schemas.openxmlformats.org/drawingml/2006/main">
          <a:off x="2616935" y="1700287"/>
          <a:ext cx="1219179" cy="914412"/>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chemeClr val="tx1"/>
              </a:solidFill>
              <a:cs typeface="B Nazanin" panose="00000400000000000000" pitchFamily="2" charset="-78"/>
            </a:rPr>
            <a:t>نظر مشاور</a:t>
          </a:r>
        </a:p>
        <a:p xmlns:a="http://schemas.openxmlformats.org/drawingml/2006/main">
          <a:pPr algn="ctr"/>
          <a:r>
            <a:rPr lang="fa-IR" sz="1800" b="1" dirty="0">
              <a:solidFill>
                <a:schemeClr val="tx1"/>
              </a:solidFill>
              <a:cs typeface="B Nazanin" panose="00000400000000000000" pitchFamily="2" charset="-78"/>
            </a:rPr>
            <a:t>10 %</a:t>
          </a:r>
        </a:p>
      </cdr:txBody>
    </cdr:sp>
  </cdr:relSizeAnchor>
  <cdr:relSizeAnchor xmlns:cdr="http://schemas.openxmlformats.org/drawingml/2006/chartDrawing">
    <cdr:from>
      <cdr:x>0.3206</cdr:x>
      <cdr:y>0.14819</cdr:y>
    </cdr:from>
    <cdr:to>
      <cdr:x>0.44894</cdr:x>
      <cdr:y>0.36558</cdr:y>
    </cdr:to>
    <cdr:sp macro="" textlink="">
      <cdr:nvSpPr>
        <cdr:cNvPr id="12" name="TextBox 11"/>
        <cdr:cNvSpPr txBox="1"/>
      </cdr:nvSpPr>
      <cdr:spPr>
        <a:xfrm xmlns:a="http://schemas.openxmlformats.org/drawingml/2006/main">
          <a:off x="3045590" y="736289"/>
          <a:ext cx="1219178" cy="108011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800" b="1" dirty="0">
              <a:solidFill>
                <a:schemeClr val="tx1"/>
              </a:solidFill>
              <a:cs typeface="B Nazanin" panose="00000400000000000000" pitchFamily="2" charset="-78"/>
            </a:rPr>
            <a:t>نظر </a:t>
          </a:r>
        </a:p>
        <a:p xmlns:a="http://schemas.openxmlformats.org/drawingml/2006/main">
          <a:pPr algn="ctr"/>
          <a:r>
            <a:rPr lang="fa-IR" sz="1800" b="1" dirty="0">
              <a:solidFill>
                <a:schemeClr val="tx1"/>
              </a:solidFill>
              <a:cs typeface="B Nazanin" panose="00000400000000000000" pitchFamily="2" charset="-78"/>
            </a:rPr>
            <a:t>دانش آموز</a:t>
          </a:r>
        </a:p>
        <a:p xmlns:a="http://schemas.openxmlformats.org/drawingml/2006/main">
          <a:pPr algn="ctr"/>
          <a:r>
            <a:rPr lang="fa-IR" sz="1800" b="1" dirty="0">
              <a:solidFill>
                <a:schemeClr val="tx1"/>
              </a:solidFill>
              <a:cs typeface="B Nazanin" panose="00000400000000000000" pitchFamily="2" charset="-78"/>
            </a:rPr>
            <a:t>10 %</a:t>
          </a:r>
        </a:p>
      </cdr:txBody>
    </cdr:sp>
  </cdr:relSizeAnchor>
  <cdr:relSizeAnchor xmlns:cdr="http://schemas.openxmlformats.org/drawingml/2006/chartDrawing">
    <cdr:from>
      <cdr:x>0.4125</cdr:x>
      <cdr:y>0.04932</cdr:y>
    </cdr:from>
    <cdr:to>
      <cdr:x>0.54084</cdr:x>
      <cdr:y>0.23336</cdr:y>
    </cdr:to>
    <cdr:sp macro="" textlink="">
      <cdr:nvSpPr>
        <cdr:cNvPr id="13" name="TextBox 12"/>
        <cdr:cNvSpPr txBox="1"/>
      </cdr:nvSpPr>
      <cdr:spPr>
        <a:xfrm xmlns:a="http://schemas.openxmlformats.org/drawingml/2006/main">
          <a:off x="3918628" y="245062"/>
          <a:ext cx="1219179" cy="914412"/>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ctr"/>
          <a:r>
            <a:rPr lang="fa-IR" sz="1600" b="1" dirty="0">
              <a:solidFill>
                <a:schemeClr val="tx1"/>
              </a:solidFill>
              <a:cs typeface="B Nazanin" panose="00000400000000000000" pitchFamily="2" charset="-78"/>
            </a:rPr>
            <a:t>نظر</a:t>
          </a:r>
        </a:p>
        <a:p xmlns:a="http://schemas.openxmlformats.org/drawingml/2006/main">
          <a:pPr algn="ctr"/>
          <a:r>
            <a:rPr lang="fa-IR" sz="1600" b="1" dirty="0">
              <a:solidFill>
                <a:schemeClr val="tx1"/>
              </a:solidFill>
              <a:cs typeface="B Nazanin" panose="00000400000000000000" pitchFamily="2" charset="-78"/>
            </a:rPr>
            <a:t>والدین</a:t>
          </a:r>
        </a:p>
        <a:p xmlns:a="http://schemas.openxmlformats.org/drawingml/2006/main">
          <a:pPr algn="ctr"/>
          <a:r>
            <a:rPr lang="fa-IR" sz="1600" b="1" dirty="0">
              <a:solidFill>
                <a:schemeClr val="tx1"/>
              </a:solidFill>
              <a:cs typeface="B Nazanin" panose="00000400000000000000" pitchFamily="2" charset="-78"/>
            </a:rPr>
            <a:t> 5 % </a:t>
          </a:r>
        </a:p>
        <a:p xmlns:a="http://schemas.openxmlformats.org/drawingml/2006/main">
          <a:pPr algn="ctr"/>
          <a:endParaRPr lang="fa-IR" sz="1600" b="1" dirty="0">
            <a:solidFill>
              <a:schemeClr val="tx1"/>
            </a:solidFill>
            <a:cs typeface="B Nazanin" panose="000004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056891-2416-4E82-B656-6513D490AAE0}" type="datetimeFigureOut">
              <a:rPr lang="fa-IR" smtClean="0"/>
              <a:pPr/>
              <a:t>08/10/1444</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0A25DB-877B-4656-9343-8D5CC336FCCE}" type="slidenum">
              <a:rPr lang="fa-IR" smtClean="0"/>
              <a:pPr/>
              <a:t>‹#›</a:t>
            </a:fld>
            <a:endParaRPr lang="fa-IR"/>
          </a:p>
        </p:txBody>
      </p:sp>
    </p:spTree>
    <p:extLst>
      <p:ext uri="{BB962C8B-B14F-4D97-AF65-F5344CB8AC3E}">
        <p14:creationId xmlns:p14="http://schemas.microsoft.com/office/powerpoint/2010/main" val="12749704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B0A25DB-877B-4656-9343-8D5CC336FCCE}" type="slidenum">
              <a:rPr lang="fa-IR" smtClean="0"/>
              <a:pPr/>
              <a:t>20</a:t>
            </a:fld>
            <a:endParaRPr lang="fa-IR"/>
          </a:p>
        </p:txBody>
      </p:sp>
    </p:spTree>
    <p:extLst>
      <p:ext uri="{BB962C8B-B14F-4D97-AF65-F5344CB8AC3E}">
        <p14:creationId xmlns:p14="http://schemas.microsoft.com/office/powerpoint/2010/main" val="253252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جش</a:t>
            </a:r>
          </a:p>
        </p:txBody>
      </p:sp>
      <p:sp>
        <p:nvSpPr>
          <p:cNvPr id="4" name="Slide Number Placeholder 3"/>
          <p:cNvSpPr>
            <a:spLocks noGrp="1"/>
          </p:cNvSpPr>
          <p:nvPr>
            <p:ph type="sldNum" sz="quarter" idx="10"/>
          </p:nvPr>
        </p:nvSpPr>
        <p:spPr/>
        <p:txBody>
          <a:bodyPr/>
          <a:lstStyle/>
          <a:p>
            <a:fld id="{CB0A25DB-877B-4656-9343-8D5CC336FCCE}" type="slidenum">
              <a:rPr lang="fa-IR" smtClean="0"/>
              <a:pPr/>
              <a:t>31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6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55236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1039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5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333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794261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5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129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6009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428054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94" y="60963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5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08242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55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61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293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49094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7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95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871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94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800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69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9116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20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BF59-C187-4980-B442-1E234198F727}"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85208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0BF59-C187-4980-B442-1E234198F727}"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87876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6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66" y="273727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405" y="273727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0BF59-C187-4980-B442-1E234198F727}" type="datetimeFigureOut">
              <a:rPr lang="en-US" smtClean="0"/>
              <a:pPr/>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216027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0BF59-C187-4980-B442-1E234198F727}" type="datetimeFigureOut">
              <a:rPr lang="en-US" smtClean="0"/>
              <a:pPr/>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0274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0BF59-C187-4980-B442-1E234198F727}" type="datetimeFigureOut">
              <a:rPr lang="en-US" smtClean="0"/>
              <a:pPr/>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7199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5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10BF59-C187-4980-B442-1E234198F727}"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14217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0BF59-C187-4980-B442-1E234198F727}" type="datetimeFigureOut">
              <a:rPr lang="en-US" smtClean="0"/>
              <a:pPr/>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3A03-DC72-4D98-AFCF-58E55BB175AB}" type="slidenum">
              <a:rPr lang="en-US" smtClean="0"/>
              <a:pPr/>
              <a:t>‹#›</a:t>
            </a:fld>
            <a:endParaRPr lang="en-US"/>
          </a:p>
        </p:txBody>
      </p:sp>
    </p:spTree>
    <p:extLst>
      <p:ext uri="{BB962C8B-B14F-4D97-AF65-F5344CB8AC3E}">
        <p14:creationId xmlns:p14="http://schemas.microsoft.com/office/powerpoint/2010/main" val="344908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9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10BF59-C187-4980-B442-1E234198F727}" type="datetimeFigureOut">
              <a:rPr lang="en-US" smtClean="0"/>
              <a:pPr/>
              <a:t>4/28/2023</a:t>
            </a:fld>
            <a:endParaRPr lang="en-US"/>
          </a:p>
        </p:txBody>
      </p:sp>
      <p:sp>
        <p:nvSpPr>
          <p:cNvPr id="5" name="Footer Placeholder 4"/>
          <p:cNvSpPr>
            <a:spLocks noGrp="1"/>
          </p:cNvSpPr>
          <p:nvPr>
            <p:ph type="ftr" sz="quarter" idx="3"/>
          </p:nvPr>
        </p:nvSpPr>
        <p:spPr>
          <a:xfrm>
            <a:off x="677335" y="604139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5" y="6041394"/>
            <a:ext cx="683339" cy="365125"/>
          </a:xfrm>
          <a:prstGeom prst="rect">
            <a:avLst/>
          </a:prstGeom>
        </p:spPr>
        <p:txBody>
          <a:bodyPr vert="horz" lIns="91440" tIns="45720" rIns="91440" bIns="45720" rtlCol="0" anchor="ctr"/>
          <a:lstStyle>
            <a:lvl1pPr algn="r">
              <a:defRPr sz="900">
                <a:solidFill>
                  <a:schemeClr val="accent1"/>
                </a:solidFill>
              </a:defRPr>
            </a:lvl1pPr>
          </a:lstStyle>
          <a:p>
            <a:fld id="{06703A03-DC72-4D98-AFCF-58E55BB175AB}" type="slidenum">
              <a:rPr lang="en-US" smtClean="0"/>
              <a:pPr/>
              <a:t>‹#›</a:t>
            </a:fld>
            <a:endParaRPr lang="en-US"/>
          </a:p>
        </p:txBody>
      </p:sp>
    </p:spTree>
    <p:extLst>
      <p:ext uri="{BB962C8B-B14F-4D97-AF65-F5344CB8AC3E}">
        <p14:creationId xmlns:p14="http://schemas.microsoft.com/office/powerpoint/2010/main" val="2955167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4/28/2023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41307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basiratenovin.com/" TargetMode="Externa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ahUKEwj9qurWxuLQAhUGqxoKHQ6aClYQjRwIBw&amp;url=http://digiato.com/article/2015/09/27/9-%D8%B1%D9%81%D8%AA%D8%A7%D8%B1-%D9%85%D8%AF%DB%8C%D8%B1%D8%A7%D9%86-%DA%A9%D9%87-%D8%A8%D8%A7%D8%B9%D8%AB-%D8%A7%D8%B3%D8%AA%D8%B9%D9%81%D8%A7%DB%8C-%DA%A9%D8%A7%D8%B1%D9%85%D9%86%D8%AF%D8%A7%D9%86/&amp;bvm=bv.140496471,d.d2s&amp;psig=AFQjCNFEJld5DAkQVfwqvCXcg8LB8mGoZg&amp;ust=1481216232326845"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iDv_KHxeLQAhXGuhoKHbbND2IQjRwIBw&amp;url=http://tnews.ir/news/637870545689.html&amp;psig=AFQjCNEbiZ0E1KzKEiDLCmWaYYXPkaaVFA&amp;ust=1481215814037562"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asiratenovi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72375"/>
            <a:ext cx="5115626" cy="1470025"/>
          </a:xfrm>
        </p:spPr>
        <p:txBody>
          <a:bodyPr>
            <a:normAutofit/>
          </a:bodyPr>
          <a:lstStyle/>
          <a:p>
            <a:pPr rtl="1"/>
            <a:r>
              <a:rPr lang="fa-IR" sz="4000" b="1" dirty="0">
                <a:solidFill>
                  <a:srgbClr val="FF0000"/>
                </a:solidFill>
                <a:effectLst>
                  <a:outerShdw blurRad="38100" dist="38100" dir="2700000" algn="tl">
                    <a:srgbClr val="000000">
                      <a:alpha val="43137"/>
                    </a:srgbClr>
                  </a:outerShdw>
                </a:effectLst>
                <a:cs typeface="B Titr" pitchFamily="2" charset="-78"/>
              </a:rPr>
              <a:t>انتخاب رشته آگاهانه</a:t>
            </a:r>
            <a:endParaRPr lang="fa-IR" sz="4000" dirty="0"/>
          </a:p>
        </p:txBody>
      </p:sp>
      <p:sp>
        <p:nvSpPr>
          <p:cNvPr id="6" name="Subtitle 5"/>
          <p:cNvSpPr>
            <a:spLocks noGrp="1"/>
          </p:cNvSpPr>
          <p:nvPr>
            <p:ph type="subTitle" idx="1"/>
          </p:nvPr>
        </p:nvSpPr>
        <p:spPr>
          <a:xfrm>
            <a:off x="2130303" y="1671781"/>
            <a:ext cx="7020294" cy="1722582"/>
          </a:xfrm>
        </p:spPr>
        <p:txBody>
          <a:bodyPr>
            <a:normAutofit fontScale="85000" lnSpcReduction="20000"/>
          </a:bodyPr>
          <a:lstStyle/>
          <a:p>
            <a:pPr lvl="0">
              <a:spcBef>
                <a:spcPts val="0"/>
              </a:spcBef>
            </a:pPr>
            <a:r>
              <a:rPr lang="fa-IR" b="1" dirty="0">
                <a:solidFill>
                  <a:srgbClr val="0070C0"/>
                </a:solidFill>
                <a:cs typeface="B Titr" pitchFamily="2" charset="-78"/>
              </a:rPr>
              <a:t>حسین لشکری</a:t>
            </a:r>
          </a:p>
          <a:p>
            <a:pPr>
              <a:spcBef>
                <a:spcPts val="0"/>
              </a:spcBef>
            </a:pPr>
            <a:r>
              <a:rPr lang="fa-IR" b="1" dirty="0">
                <a:solidFill>
                  <a:srgbClr val="0070C0"/>
                </a:solidFill>
                <a:cs typeface="B Titr" pitchFamily="2" charset="-78"/>
              </a:rPr>
              <a:t>دکترای برنامه ریزی و مشاور تحصیلی و شغلی</a:t>
            </a:r>
          </a:p>
          <a:p>
            <a:pPr marL="0" indent="0" algn="ctr">
              <a:buNone/>
            </a:pPr>
            <a:r>
              <a:rPr lang="fa-IR" sz="3200" b="1" dirty="0">
                <a:solidFill>
                  <a:srgbClr val="FF0000"/>
                </a:solidFill>
                <a:cs typeface="B Nazanin" panose="00000400000000000000" pitchFamily="2" charset="-78"/>
              </a:rPr>
              <a:t>سایت</a:t>
            </a:r>
          </a:p>
          <a:p>
            <a:pPr marL="0" indent="0" algn="ctr">
              <a:buNone/>
            </a:pPr>
            <a:r>
              <a:rPr lang="en-US" sz="3200" b="1" dirty="0">
                <a:solidFill>
                  <a:srgbClr val="002060"/>
                </a:solidFill>
                <a:cs typeface="B Nazanin" panose="00000400000000000000" pitchFamily="2" charset="-78"/>
                <a:hlinkClick r:id="rId2">
                  <a:extLst>
                    <a:ext uri="{A12FA001-AC4F-418D-AE19-62706E023703}">
                      <ahyp:hlinkClr xmlns:ahyp="http://schemas.microsoft.com/office/drawing/2018/hyperlinkcolor" val="tx"/>
                    </a:ext>
                  </a:extLst>
                </a:hlinkClick>
              </a:rPr>
              <a:t>www.basiratenovin.com</a:t>
            </a:r>
            <a:endParaRPr lang="en-US" sz="3200" b="1" dirty="0">
              <a:solidFill>
                <a:srgbClr val="002060"/>
              </a:solidFill>
              <a:cs typeface="B Nazanin" panose="00000400000000000000" pitchFamily="2" charset="-78"/>
            </a:endParaRPr>
          </a:p>
          <a:p>
            <a:pPr>
              <a:spcBef>
                <a:spcPts val="0"/>
              </a:spcBef>
            </a:pPr>
            <a:endParaRPr lang="fa-IR" b="1" dirty="0">
              <a:solidFill>
                <a:srgbClr val="0070C0"/>
              </a:solidFill>
              <a:cs typeface="B Titr" pitchFamily="2" charset="-78"/>
            </a:endParaRPr>
          </a:p>
          <a:p>
            <a:pPr lvl="0">
              <a:spcBef>
                <a:spcPts val="0"/>
              </a:spcBef>
            </a:pPr>
            <a:endParaRPr lang="fa-IR" b="1" dirty="0">
              <a:solidFill>
                <a:srgbClr val="0070C0"/>
              </a:solidFill>
              <a:cs typeface="B Titr" pitchFamily="2" charset="-78"/>
            </a:endParaRPr>
          </a:p>
          <a:p>
            <a:pPr lvl="0">
              <a:spcBef>
                <a:spcPts val="0"/>
              </a:spcBef>
            </a:pPr>
            <a:endParaRPr lang="en-US" b="1" dirty="0">
              <a:solidFill>
                <a:srgbClr val="0070C0"/>
              </a:solidFill>
              <a:cs typeface="B Titr"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19" y="3523744"/>
            <a:ext cx="6598062" cy="3334256"/>
          </a:xfrm>
          <a:prstGeom prst="rect">
            <a:avLst/>
          </a:prstGeom>
        </p:spPr>
      </p:pic>
      <p:sp>
        <p:nvSpPr>
          <p:cNvPr id="3" name="Speech Bubble: Oval 2">
            <a:extLst>
              <a:ext uri="{FF2B5EF4-FFF2-40B4-BE49-F238E27FC236}">
                <a16:creationId xmlns:a16="http://schemas.microsoft.com/office/drawing/2014/main" id="{BB85731D-F2DA-4A6A-8822-F74B281A7D32}"/>
              </a:ext>
            </a:extLst>
          </p:cNvPr>
          <p:cNvSpPr/>
          <p:nvPr/>
        </p:nvSpPr>
        <p:spPr>
          <a:xfrm rot="1256890">
            <a:off x="9252802" y="1537073"/>
            <a:ext cx="2237697" cy="2166424"/>
          </a:xfrm>
          <a:prstGeom prst="wedgeEllipseCallout">
            <a:avLst>
              <a:gd name="adj1" fmla="val -65810"/>
              <a:gd name="adj2" fmla="val 113594"/>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1" anchor="ctr"/>
          <a:lstStyle/>
          <a:p>
            <a:pPr algn="ctr"/>
            <a:r>
              <a:rPr lang="fa-IR" sz="3200" b="1" dirty="0">
                <a:solidFill>
                  <a:schemeClr val="tx1"/>
                </a:solidFill>
                <a:cs typeface="B Yekan" panose="00000400000000000000" pitchFamily="2" charset="-78"/>
              </a:rPr>
              <a:t>ویژه نهمی ها</a:t>
            </a:r>
          </a:p>
        </p:txBody>
      </p:sp>
      <p:pic>
        <p:nvPicPr>
          <p:cNvPr id="9" name="Picture 8">
            <a:extLst>
              <a:ext uri="{FF2B5EF4-FFF2-40B4-BE49-F238E27FC236}">
                <a16:creationId xmlns:a16="http://schemas.microsoft.com/office/drawing/2014/main" id="{29BB28C9-9030-7E19-C24B-CDB8AA53A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356489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b="1" dirty="0">
                <a:solidFill>
                  <a:srgbClr val="FF0000"/>
                </a:solidFill>
                <a:cs typeface="B Nazanin" panose="00000400000000000000" pitchFamily="2" charset="-78"/>
              </a:rPr>
              <a:t>علاقه</a:t>
            </a:r>
            <a:endParaRPr lang="fa-IR" sz="4400" b="1" dirty="0"/>
          </a:p>
        </p:txBody>
      </p:sp>
      <p:sp>
        <p:nvSpPr>
          <p:cNvPr id="3" name="Content Placeholder 2"/>
          <p:cNvSpPr>
            <a:spLocks noGrp="1"/>
          </p:cNvSpPr>
          <p:nvPr>
            <p:ph idx="1"/>
          </p:nvPr>
        </p:nvSpPr>
        <p:spPr>
          <a:xfrm>
            <a:off x="1190172" y="1417638"/>
            <a:ext cx="8838574" cy="3880773"/>
          </a:xfrm>
        </p:spPr>
        <p:txBody>
          <a:bodyPr>
            <a:noAutofit/>
          </a:bodyPr>
          <a:lstStyle/>
          <a:p>
            <a:pPr algn="r"/>
            <a:r>
              <a:rPr lang="fa-IR" sz="2400" b="1" dirty="0">
                <a:solidFill>
                  <a:srgbClr val="00B0F0"/>
                </a:solidFill>
                <a:cs typeface="B Nazanin" panose="00000400000000000000" pitchFamily="2" charset="-78"/>
              </a:rPr>
              <a:t>1-</a:t>
            </a:r>
            <a:r>
              <a:rPr lang="fa-IR" sz="2400" b="1" dirty="0">
                <a:cs typeface="B Nazanin" panose="00000400000000000000" pitchFamily="2" charset="-78"/>
              </a:rPr>
              <a:t>علاقه یک </a:t>
            </a:r>
            <a:r>
              <a:rPr lang="fa-IR" sz="2400" b="1" dirty="0">
                <a:solidFill>
                  <a:srgbClr val="FF0000"/>
                </a:solidFill>
                <a:cs typeface="B Nazanin" panose="00000400000000000000" pitchFamily="2" charset="-78"/>
              </a:rPr>
              <a:t>گرایش انتزاعی </a:t>
            </a:r>
            <a:r>
              <a:rPr lang="fa-IR" sz="2400" b="1" dirty="0">
                <a:cs typeface="B Nazanin" panose="00000400000000000000" pitchFamily="2" charset="-78"/>
              </a:rPr>
              <a:t>است که انگیزه لازم را برای انجام فعالیت بخصوصی فراهم کند .</a:t>
            </a:r>
          </a:p>
          <a:p>
            <a:pPr algn="r"/>
            <a:r>
              <a:rPr lang="fa-IR" sz="2400" b="1" dirty="0">
                <a:solidFill>
                  <a:srgbClr val="00B0F0"/>
                </a:solidFill>
                <a:cs typeface="B Nazanin" panose="00000400000000000000" pitchFamily="2" charset="-78"/>
              </a:rPr>
              <a:t>2-</a:t>
            </a:r>
            <a:r>
              <a:rPr lang="fa-IR" sz="2400" b="1" dirty="0">
                <a:cs typeface="B Nazanin" panose="00000400000000000000" pitchFamily="2" charset="-78"/>
              </a:rPr>
              <a:t> علاقه منجر به </a:t>
            </a:r>
            <a:r>
              <a:rPr lang="fa-IR" sz="2400" b="1" dirty="0">
                <a:solidFill>
                  <a:srgbClr val="FF0000"/>
                </a:solidFill>
                <a:cs typeface="B Nazanin" panose="00000400000000000000" pitchFamily="2" charset="-78"/>
              </a:rPr>
              <a:t>کنجکاوی</a:t>
            </a:r>
            <a:r>
              <a:rPr lang="fa-IR" sz="2400" b="1" dirty="0">
                <a:cs typeface="B Nazanin" panose="00000400000000000000" pitchFamily="2" charset="-78"/>
              </a:rPr>
              <a:t> و گرایش نسبت به موضوع مورد علاقه میشود .</a:t>
            </a:r>
          </a:p>
          <a:p>
            <a:pPr algn="r"/>
            <a:r>
              <a:rPr lang="fa-IR" sz="2400" b="1" dirty="0">
                <a:solidFill>
                  <a:srgbClr val="00B0F0"/>
                </a:solidFill>
                <a:cs typeface="B Nazanin" panose="00000400000000000000" pitchFamily="2" charset="-78"/>
              </a:rPr>
              <a:t>3-</a:t>
            </a:r>
            <a:r>
              <a:rPr lang="fa-IR" sz="2400" b="1" dirty="0">
                <a:cs typeface="B Nazanin" panose="00000400000000000000" pitchFamily="2" charset="-78"/>
              </a:rPr>
              <a:t> علاقه </a:t>
            </a:r>
            <a:r>
              <a:rPr lang="fa-IR" sz="2400" b="1" dirty="0">
                <a:solidFill>
                  <a:srgbClr val="FF0000"/>
                </a:solidFill>
                <a:cs typeface="B Nazanin" panose="00000400000000000000" pitchFamily="2" charset="-78"/>
              </a:rPr>
              <a:t>قدرت رویایی فرد </a:t>
            </a:r>
            <a:r>
              <a:rPr lang="fa-IR" sz="2400" b="1" dirty="0">
                <a:cs typeface="B Nazanin" panose="00000400000000000000" pitchFamily="2" charset="-78"/>
              </a:rPr>
              <a:t>را با مشکلاتی که در مسیر دست یابی به موضوع مورد علاقه وجود دارد ،افزایش میدهد .</a:t>
            </a:r>
          </a:p>
          <a:p>
            <a:pPr algn="r"/>
            <a:r>
              <a:rPr lang="fa-IR" sz="2400" b="1" dirty="0">
                <a:solidFill>
                  <a:srgbClr val="00B0F0"/>
                </a:solidFill>
                <a:cs typeface="B Nazanin" panose="00000400000000000000" pitchFamily="2" charset="-78"/>
              </a:rPr>
              <a:t>4-</a:t>
            </a:r>
            <a:r>
              <a:rPr lang="fa-IR" sz="2400" b="1" dirty="0">
                <a:cs typeface="B Nazanin" panose="00000400000000000000" pitchFamily="2" charset="-78"/>
              </a:rPr>
              <a:t> علاقه توجه گرایش ذهنی </a:t>
            </a:r>
            <a:r>
              <a:rPr lang="fa-IR" sz="2400" b="1" dirty="0">
                <a:solidFill>
                  <a:srgbClr val="FF0000"/>
                </a:solidFill>
                <a:cs typeface="B Nazanin" panose="00000400000000000000" pitchFamily="2" charset="-78"/>
              </a:rPr>
              <a:t>دراز مدت و مداوم </a:t>
            </a:r>
            <a:r>
              <a:rPr lang="fa-IR" sz="2400" b="1" dirty="0">
                <a:cs typeface="B Nazanin" panose="00000400000000000000" pitchFamily="2" charset="-78"/>
              </a:rPr>
              <a:t>است ،به عبارت دقیق تر ممکن است موضوع مورد علاقه برای مدت کوتاهی از دایره توجه فرد خارج شده باشد اما توجه دراز مدت و نسبتا دائمی فرد معطوف به آن است .</a:t>
            </a:r>
          </a:p>
          <a:p>
            <a:pPr algn="r"/>
            <a:r>
              <a:rPr lang="fa-IR" sz="2400" b="1" dirty="0">
                <a:solidFill>
                  <a:srgbClr val="00B0F0"/>
                </a:solidFill>
                <a:cs typeface="B Nazanin" panose="00000400000000000000" pitchFamily="2" charset="-78"/>
              </a:rPr>
              <a:t>5-</a:t>
            </a:r>
            <a:r>
              <a:rPr lang="fa-IR" sz="2400" b="1" dirty="0">
                <a:cs typeface="B Nazanin" panose="00000400000000000000" pitchFamily="2" charset="-78"/>
              </a:rPr>
              <a:t> علاقه منجر به </a:t>
            </a:r>
            <a:r>
              <a:rPr lang="fa-IR" sz="2400" b="1" dirty="0">
                <a:solidFill>
                  <a:srgbClr val="FF0000"/>
                </a:solidFill>
                <a:cs typeface="B Nazanin" panose="00000400000000000000" pitchFamily="2" charset="-78"/>
              </a:rPr>
              <a:t>تغییر رفتار </a:t>
            </a:r>
            <a:r>
              <a:rPr lang="fa-IR" sz="2400" b="1" dirty="0">
                <a:cs typeface="B Nazanin" panose="00000400000000000000" pitchFamily="2" charset="-78"/>
              </a:rPr>
              <a:t>فرد در راستای دست یابی به موضوع مورد علاقه میشود.</a:t>
            </a:r>
          </a:p>
        </p:txBody>
      </p:sp>
      <p:pic>
        <p:nvPicPr>
          <p:cNvPr id="4" name="Picture 3">
            <a:extLst>
              <a:ext uri="{FF2B5EF4-FFF2-40B4-BE49-F238E27FC236}">
                <a16:creationId xmlns:a16="http://schemas.microsoft.com/office/drawing/2014/main" id="{848FFFF6-D341-67D7-79BB-E3E884495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320510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797666" y="1417638"/>
            <a:ext cx="8596668" cy="3880773"/>
          </a:xfrm>
        </p:spPr>
        <p:txBody>
          <a:bodyPr>
            <a:noAutofit/>
          </a:bodyPr>
          <a:lstStyle/>
          <a:p>
            <a:pPr algn="r"/>
            <a:r>
              <a:rPr lang="fa-IR" sz="2800" b="1" dirty="0">
                <a:solidFill>
                  <a:srgbClr val="0070C0"/>
                </a:solidFill>
                <a:cs typeface="B Nazanin" panose="00000400000000000000" pitchFamily="2" charset="-78"/>
              </a:rPr>
              <a:t>1- استقلال: </a:t>
            </a:r>
            <a:r>
              <a:rPr lang="fa-IR" sz="2400" b="1" dirty="0">
                <a:cs typeface="B Nazanin" panose="00000400000000000000" pitchFamily="2" charset="-78"/>
              </a:rPr>
              <a:t>عده ای ترجیح میدهند وارد رشته هایی بشوند که در نهایت آن ها را به سمت مشاغلی با استقلال بیشتر هدایت کند . این افراد میل دارند تصمیم گیرنده باشند ،خودشان برنامه ی کاری خود را تنظیم کنند و آزادی بیشتری برای  کار انفرادی داشته باشند .</a:t>
            </a:r>
          </a:p>
          <a:p>
            <a:pPr algn="r"/>
            <a:r>
              <a:rPr lang="fa-IR" sz="2800" b="1" dirty="0">
                <a:solidFill>
                  <a:srgbClr val="0070C0"/>
                </a:solidFill>
                <a:cs typeface="B Nazanin" panose="00000400000000000000" pitchFamily="2" charset="-78"/>
              </a:rPr>
              <a:t>2- کمک به دیگران : </a:t>
            </a:r>
            <a:r>
              <a:rPr lang="fa-IR" sz="2400" b="1" dirty="0">
                <a:cs typeface="B Nazanin" panose="00000400000000000000" pitchFamily="2" charset="-78"/>
              </a:rPr>
              <a:t>کمک به دیگران،راهنمایی آن ها و مراقبت از ایشان میتواند ارزش و انگیزه جدی برای برخی افراد باشد . احتمالا این افراد ترجیح  میدهند که نزدیک به دیگران و در حضور آن ها کار کنند .</a:t>
            </a:r>
          </a:p>
          <a:p>
            <a:pPr algn="r"/>
            <a:r>
              <a:rPr lang="fa-IR" sz="2800" b="1" dirty="0">
                <a:solidFill>
                  <a:srgbClr val="0070C0"/>
                </a:solidFill>
                <a:cs typeface="B Nazanin" panose="00000400000000000000" pitchFamily="2" charset="-78"/>
              </a:rPr>
              <a:t>3- ریسک کردن: </a:t>
            </a:r>
            <a:r>
              <a:rPr lang="fa-IR" sz="2400" b="1" dirty="0">
                <a:cs typeface="B Nazanin" panose="00000400000000000000" pitchFamily="2" charset="-78"/>
              </a:rPr>
              <a:t>گاهی خطر پذیری ،انگیزه ی افراد از دنبال کردن رشته  یا شغل خاصی است . در واقع هیجان زیاد،ماجراجویی و چالش هایی شخصی ،فیزیکی و سازمانی که از طریق خطر پذیری به دست می اید ،ارزش مهمی در زندگی این دسته از دانش آموزان برای انتخاب مسیر زندگی آینده ی آنهاست .</a:t>
            </a: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a:p>
            <a:pPr algn="r"/>
            <a:endParaRPr lang="fa-IR" sz="2000" b="1" dirty="0">
              <a:cs typeface="B Nazanin" panose="00000400000000000000" pitchFamily="2" charset="-78"/>
            </a:endParaRPr>
          </a:p>
        </p:txBody>
      </p:sp>
      <p:pic>
        <p:nvPicPr>
          <p:cNvPr id="4" name="Picture 3">
            <a:extLst>
              <a:ext uri="{FF2B5EF4-FFF2-40B4-BE49-F238E27FC236}">
                <a16:creationId xmlns:a16="http://schemas.microsoft.com/office/drawing/2014/main" id="{50C6AADB-C837-7607-E755-22AFCFC58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97371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429657" y="1255486"/>
            <a:ext cx="9332685" cy="3880773"/>
          </a:xfrm>
        </p:spPr>
        <p:txBody>
          <a:bodyPr>
            <a:noAutofit/>
          </a:bodyPr>
          <a:lstStyle/>
          <a:p>
            <a:pPr algn="r"/>
            <a:r>
              <a:rPr lang="fa-IR" sz="2800" b="1" dirty="0">
                <a:solidFill>
                  <a:srgbClr val="0070C0"/>
                </a:solidFill>
                <a:cs typeface="B Nazanin" panose="00000400000000000000" pitchFamily="2" charset="-78"/>
              </a:rPr>
              <a:t>4- تنوع طلبی</a:t>
            </a:r>
            <a:r>
              <a:rPr lang="fa-IR" sz="2400" b="1" dirty="0">
                <a:cs typeface="B Nazanin" panose="00000400000000000000" pitchFamily="2" charset="-78"/>
              </a:rPr>
              <a:t>: میل به تجربه ی فضای شغلی و تحصیلی متنوع و همکاری با افراد مختلف میتواند از انگیزه های تعیین کننده دانش آموزان برای انتخاب رشته تحصیلی میباشند . در واقع افرادی که تنوع طلبی جز ارزش های آن هاست از رشته های مشاغلی که در فضای یکنواخت انجام میشود،گریزان هستند .</a:t>
            </a:r>
          </a:p>
          <a:p>
            <a:pPr algn="r"/>
            <a:r>
              <a:rPr lang="fa-IR" sz="2800" b="1" dirty="0">
                <a:solidFill>
                  <a:srgbClr val="0070C0"/>
                </a:solidFill>
                <a:cs typeface="B Nazanin" panose="00000400000000000000" pitchFamily="2" charset="-78"/>
              </a:rPr>
              <a:t>5- اعتبار و منزلت: </a:t>
            </a:r>
            <a:r>
              <a:rPr lang="fa-IR" sz="2400" b="1" dirty="0">
                <a:cs typeface="B Nazanin" panose="00000400000000000000" pitchFamily="2" charset="-78"/>
              </a:rPr>
              <a:t>جایگاه اجتماعی ،اهمیت رشته و شغل در جامعه ،یا حتی اهمیت آن ها در خانواده میتواند به عنوان یک ارزش در انتخاب رشته تحصیلی موثر باشد.</a:t>
            </a:r>
          </a:p>
          <a:p>
            <a:pPr algn="r"/>
            <a:r>
              <a:rPr lang="fa-IR" sz="2800" b="1" dirty="0">
                <a:solidFill>
                  <a:srgbClr val="0070C0"/>
                </a:solidFill>
                <a:cs typeface="B Nazanin" panose="00000400000000000000" pitchFamily="2" charset="-78"/>
              </a:rPr>
              <a:t>6- رهبری: </a:t>
            </a:r>
            <a:r>
              <a:rPr lang="fa-IR" sz="2400" b="1" dirty="0">
                <a:cs typeface="B Nazanin" panose="00000400000000000000" pitchFamily="2" charset="-78"/>
              </a:rPr>
              <a:t>انگیزه ی شغلی و تحصیلی عده ای از دانش آموزان هدایت و رهبری گروه ،فعالیت و ارتباط نزدیک با دیگران برای دست یابی به هدفی مشترک است .</a:t>
            </a:r>
          </a:p>
          <a:p>
            <a:pPr algn="r"/>
            <a:r>
              <a:rPr lang="fa-IR" sz="2800" b="1" dirty="0">
                <a:solidFill>
                  <a:srgbClr val="0070C0"/>
                </a:solidFill>
                <a:cs typeface="B Nazanin" panose="00000400000000000000" pitchFamily="2" charset="-78"/>
              </a:rPr>
              <a:t>7- فعالیت گروهی: </a:t>
            </a:r>
            <a:r>
              <a:rPr lang="fa-IR" sz="2400" b="1" dirty="0">
                <a:cs typeface="B Nazanin" panose="00000400000000000000" pitchFamily="2" charset="-78"/>
              </a:rPr>
              <a:t>عده ای ترجیح میدهند در رشته ها و مشاغلی مشغول شوند که آن ها را به عنوان بخشی از تیم معرفی بکند به عبارت دیگر این افراد بر خلاف گروه اول که معرفی شد،نیازمند فعالیت مشترک در گروه هستند .</a:t>
            </a:r>
          </a:p>
        </p:txBody>
      </p:sp>
      <p:pic>
        <p:nvPicPr>
          <p:cNvPr id="4" name="Picture 3">
            <a:extLst>
              <a:ext uri="{FF2B5EF4-FFF2-40B4-BE49-F238E27FC236}">
                <a16:creationId xmlns:a16="http://schemas.microsoft.com/office/drawing/2014/main" id="{C4AAC6C6-3581-E2D3-BFF2-FADA7A8F8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92788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Nazanin" panose="00000400000000000000" pitchFamily="2" charset="-78"/>
              </a:rPr>
              <a:t>ارزش ها و انگیزه ها</a:t>
            </a:r>
          </a:p>
        </p:txBody>
      </p:sp>
      <p:sp>
        <p:nvSpPr>
          <p:cNvPr id="3" name="Content Placeholder 2"/>
          <p:cNvSpPr>
            <a:spLocks noGrp="1"/>
          </p:cNvSpPr>
          <p:nvPr>
            <p:ph idx="1"/>
          </p:nvPr>
        </p:nvSpPr>
        <p:spPr>
          <a:xfrm>
            <a:off x="1703011" y="1417638"/>
            <a:ext cx="9099832" cy="3880773"/>
          </a:xfrm>
        </p:spPr>
        <p:txBody>
          <a:bodyPr>
            <a:noAutofit/>
          </a:bodyPr>
          <a:lstStyle/>
          <a:p>
            <a:pPr algn="r"/>
            <a:r>
              <a:rPr lang="fa-IR" sz="2800" b="1" dirty="0">
                <a:solidFill>
                  <a:srgbClr val="0070C0"/>
                </a:solidFill>
                <a:cs typeface="B Nazanin" panose="00000400000000000000" pitchFamily="2" charset="-78"/>
              </a:rPr>
              <a:t>8- پیشرفت گرایی: </a:t>
            </a:r>
            <a:r>
              <a:rPr lang="fa-IR" sz="2400" b="1" dirty="0">
                <a:cs typeface="B Nazanin" panose="00000400000000000000" pitchFamily="2" charset="-78"/>
              </a:rPr>
              <a:t>انگیزه اصلی عده ی زیادی ممکن است پیشرفت گرایی و میل به ارتقا و ترفیع موقعیت تحصیلی و شغلی باشد.این افراد در رشته ها و مشاغل که امکان بیشتری برای موفقیت ایجاد میکنند ،رضایت بیشتری دارند.</a:t>
            </a:r>
          </a:p>
          <a:p>
            <a:pPr algn="r"/>
            <a:r>
              <a:rPr lang="fa-IR" sz="2800" b="1" dirty="0">
                <a:solidFill>
                  <a:srgbClr val="0070C0"/>
                </a:solidFill>
                <a:cs typeface="B Nazanin" panose="00000400000000000000" pitchFamily="2" charset="-78"/>
              </a:rPr>
              <a:t>9- منافع مادی: </a:t>
            </a:r>
            <a:r>
              <a:rPr lang="fa-IR" sz="2400" b="1" dirty="0">
                <a:cs typeface="B Nazanin" panose="00000400000000000000" pitchFamily="2" charset="-78"/>
              </a:rPr>
              <a:t>انگیزه اصلی عده ای از دانش آموزان برای انتخاب رشته تحصیلی و شغل آینده،ایجاد منافع مادی است.این منافع شامل حقوق و سایر مزایایی است که کیفت زندگی را از نظر اقتصادی ارتقا میدهد.</a:t>
            </a:r>
          </a:p>
          <a:p>
            <a:pPr algn="r"/>
            <a:r>
              <a:rPr lang="fa-IR" sz="2800" b="1" dirty="0">
                <a:solidFill>
                  <a:srgbClr val="0070C0"/>
                </a:solidFill>
                <a:cs typeface="B Nazanin" panose="00000400000000000000" pitchFamily="2" charset="-78"/>
              </a:rPr>
              <a:t>10- امنیت: </a:t>
            </a:r>
            <a:r>
              <a:rPr lang="fa-IR" sz="2400" b="1" dirty="0">
                <a:cs typeface="B Nazanin" panose="00000400000000000000" pitchFamily="2" charset="-78"/>
              </a:rPr>
              <a:t>ثبات شغلی و حقوق ماهیانه ثابت ممکن است انگیزه ی نیرومندی برای انتخاب رشته هایی باشد که معمولا دانش آموز را به مشاغل اداری سوق میدهد.</a:t>
            </a:r>
          </a:p>
          <a:p>
            <a:pPr algn="r"/>
            <a:r>
              <a:rPr lang="fa-IR" sz="2800" b="1" dirty="0">
                <a:solidFill>
                  <a:srgbClr val="0070C0"/>
                </a:solidFill>
                <a:cs typeface="B Nazanin" panose="00000400000000000000" pitchFamily="2" charset="-78"/>
              </a:rPr>
              <a:t>11- خلاقیت و هنر: </a:t>
            </a:r>
            <a:r>
              <a:rPr lang="fa-IR" sz="2400" b="1" dirty="0">
                <a:cs typeface="B Nazanin" panose="00000400000000000000" pitchFamily="2" charset="-78"/>
              </a:rPr>
              <a:t>برای عده ای از دانش آموزان ایجاد کرد ،فریدن ،خلق کردن و چیزی نو پدید آوردن ارزشی جدی به حساب می آید،که میتواند در انتخاب مسیر آیندشان موثر باشد.</a:t>
            </a:r>
          </a:p>
        </p:txBody>
      </p:sp>
      <p:pic>
        <p:nvPicPr>
          <p:cNvPr id="4" name="Picture 3">
            <a:extLst>
              <a:ext uri="{FF2B5EF4-FFF2-40B4-BE49-F238E27FC236}">
                <a16:creationId xmlns:a16="http://schemas.microsoft.com/office/drawing/2014/main" id="{9CE6EE4C-EEE9-DDDA-A249-3F401ED3F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22901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078" y="290285"/>
            <a:ext cx="8596668" cy="1320800"/>
          </a:xfrm>
        </p:spPr>
        <p:txBody>
          <a:bodyPr>
            <a:normAutofit/>
          </a:bodyPr>
          <a:lstStyle/>
          <a:p>
            <a:pPr algn="ctr"/>
            <a:r>
              <a:rPr lang="fa-IR" sz="4400" b="1" dirty="0">
                <a:solidFill>
                  <a:srgbClr val="FF0000"/>
                </a:solidFill>
                <a:cs typeface="B Nazanin" panose="00000400000000000000" pitchFamily="2" charset="-78"/>
              </a:rPr>
              <a:t>مهارت ها</a:t>
            </a:r>
          </a:p>
        </p:txBody>
      </p:sp>
      <p:sp>
        <p:nvSpPr>
          <p:cNvPr id="3" name="Content Placeholder 2"/>
          <p:cNvSpPr>
            <a:spLocks noGrp="1"/>
          </p:cNvSpPr>
          <p:nvPr>
            <p:ph idx="1"/>
          </p:nvPr>
        </p:nvSpPr>
        <p:spPr>
          <a:xfrm>
            <a:off x="1108891" y="1418771"/>
            <a:ext cx="9875519" cy="5288280"/>
          </a:xfrm>
        </p:spPr>
        <p:txBody>
          <a:bodyPr>
            <a:normAutofit/>
          </a:bodyPr>
          <a:lstStyle/>
          <a:p>
            <a:pPr algn="r"/>
            <a:r>
              <a:rPr lang="fa-IR" sz="2400" b="1" dirty="0">
                <a:cs typeface="B Nazanin" panose="00000400000000000000" pitchFamily="2" charset="-78"/>
              </a:rPr>
              <a:t>مهارت ها و توانمندی های افراد میتواند میزان موفقیت ایشان را در رشته تحصیلی ،شغل و در مسیر زندگی آینده شان پیش بینی کند . متاسفانه آزمون استاندارد دقیق و کاملی برای سنجش مهارت ها و توانایی های افراد در سنین دبیرستان وجود ندارد.</a:t>
            </a:r>
          </a:p>
          <a:p>
            <a:pPr algn="r"/>
            <a:r>
              <a:rPr lang="fa-IR" sz="2800" b="1" dirty="0">
                <a:solidFill>
                  <a:srgbClr val="0070C0"/>
                </a:solidFill>
                <a:cs typeface="B Nazanin" panose="00000400000000000000" pitchFamily="2" charset="-78"/>
              </a:rPr>
              <a:t>الف)مهارت های مدیریت خود: </a:t>
            </a:r>
            <a:r>
              <a:rPr lang="fa-IR" sz="2400" b="1" dirty="0">
                <a:cs typeface="B Nazanin" panose="00000400000000000000" pitchFamily="2" charset="-78"/>
              </a:rPr>
              <a:t>شامل برقراری ارتباط دیگران،مدیریت هیجانات منفی و مثبت،تصمیم گیری ،حل مسئله،برنامه ریزی،هدف گذاری است.                                            </a:t>
            </a:r>
            <a:r>
              <a:rPr lang="fa-IR" sz="2800" b="1" dirty="0">
                <a:solidFill>
                  <a:srgbClr val="0070C0"/>
                </a:solidFill>
                <a:cs typeface="B Nazanin" panose="00000400000000000000" pitchFamily="2" charset="-78"/>
              </a:rPr>
              <a:t>ب) مهارت های نرم: </a:t>
            </a:r>
            <a:r>
              <a:rPr lang="fa-IR" sz="2400" b="1" dirty="0">
                <a:cs typeface="B Nazanin" panose="00000400000000000000" pitchFamily="2" charset="-78"/>
              </a:rPr>
              <a:t>شامل مجموعه مهارت های ضروری برای تمام رشته ها میباشند . به عنوان مثال استفاده از کامپیوتر ،آشنایی با زبان خارجی،آشنایی با موتور جست و جوگر، نوشتن گزارش،جزء مهارت هایی هستند که احتمالا در اغلب رشته ها و مشاغل مورد نیازند.</a:t>
            </a:r>
          </a:p>
          <a:p>
            <a:pPr algn="r"/>
            <a:r>
              <a:rPr lang="fa-IR" sz="2800" b="1" dirty="0">
                <a:solidFill>
                  <a:srgbClr val="0070C0"/>
                </a:solidFill>
                <a:cs typeface="B Nazanin" panose="00000400000000000000" pitchFamily="2" charset="-78"/>
              </a:rPr>
              <a:t>ج) مهارت های ویژه: </a:t>
            </a:r>
            <a:r>
              <a:rPr lang="fa-IR" sz="2400" b="1" dirty="0">
                <a:cs typeface="B Nazanin" panose="00000400000000000000" pitchFamily="2" charset="-78"/>
              </a:rPr>
              <a:t>به عنوان مثال رشته های ریاضی نیازمند توانایی های مرتبط با اعداد ،فهم اعدادو معادلات هستند.</a:t>
            </a:r>
          </a:p>
        </p:txBody>
      </p:sp>
      <p:pic>
        <p:nvPicPr>
          <p:cNvPr id="4" name="Picture 3">
            <a:extLst>
              <a:ext uri="{FF2B5EF4-FFF2-40B4-BE49-F238E27FC236}">
                <a16:creationId xmlns:a16="http://schemas.microsoft.com/office/drawing/2014/main" id="{CB26DB76-641A-9B0C-4597-583C580A3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15518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31" y="489482"/>
            <a:ext cx="7125113" cy="924475"/>
          </a:xfrm>
        </p:spPr>
        <p:txBody>
          <a:bodyPr/>
          <a:lstStyle/>
          <a:p>
            <a:pPr algn="ctr"/>
            <a:r>
              <a:rPr lang="fa-IR" b="1" dirty="0">
                <a:solidFill>
                  <a:srgbClr val="FF0000"/>
                </a:solidFill>
                <a:cs typeface="B Nazanin" panose="00000400000000000000" pitchFamily="2" charset="-78"/>
              </a:rPr>
              <a:t>تعریف شخصیت</a:t>
            </a:r>
          </a:p>
        </p:txBody>
      </p:sp>
      <p:sp>
        <p:nvSpPr>
          <p:cNvPr id="3" name="Content Placeholder 2"/>
          <p:cNvSpPr>
            <a:spLocks noGrp="1"/>
          </p:cNvSpPr>
          <p:nvPr>
            <p:ph idx="1"/>
          </p:nvPr>
        </p:nvSpPr>
        <p:spPr>
          <a:xfrm>
            <a:off x="1150588" y="1667273"/>
            <a:ext cx="9448800" cy="4051437"/>
          </a:xfrm>
        </p:spPr>
        <p:txBody>
          <a:bodyPr>
            <a:normAutofit/>
          </a:bodyPr>
          <a:lstStyle/>
          <a:p>
            <a:pPr marL="0" indent="0" algn="ctr">
              <a:buNone/>
            </a:pPr>
            <a:r>
              <a:rPr lang="fa-IR" b="1" dirty="0">
                <a:solidFill>
                  <a:srgbClr val="0070C0"/>
                </a:solidFill>
                <a:cs typeface="B Nazanin" panose="00000400000000000000" pitchFamily="2" charset="-78"/>
              </a:rPr>
              <a:t>تعریف شخصیت : </a:t>
            </a:r>
            <a:r>
              <a:rPr lang="fa-IR" sz="2800" b="1" dirty="0">
                <a:cs typeface="B Nazanin" panose="00000400000000000000" pitchFamily="2" charset="-78"/>
              </a:rPr>
              <a:t>ویژگیهای منحصر بفرد جسمانی، روانی و رفتاری که ما را از دیگران متمایز میکند.</a:t>
            </a:r>
          </a:p>
          <a:p>
            <a:pPr marL="0" indent="0" algn="ctr">
              <a:buNone/>
            </a:pPr>
            <a:endParaRPr lang="fa-IR" sz="2800" b="1" dirty="0">
              <a:cs typeface="B Nazanin" panose="00000400000000000000" pitchFamily="2" charset="-78"/>
            </a:endParaRPr>
          </a:p>
          <a:p>
            <a:pPr marL="0" indent="0" algn="ctr">
              <a:buNone/>
            </a:pPr>
            <a:r>
              <a:rPr lang="fa-IR" sz="2800" b="1" dirty="0">
                <a:cs typeface="B Nazanin" panose="00000400000000000000" pitchFamily="2" charset="-78"/>
              </a:rPr>
              <a:t>تعریف علمی شخصیت:</a:t>
            </a:r>
            <a:endParaRPr lang="en-US"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r>
              <a:rPr lang="fa-IR" sz="2800" b="1" dirty="0">
                <a:cs typeface="B Nazanin" panose="00000400000000000000" pitchFamily="2" charset="-78"/>
              </a:rPr>
              <a:t>مجموعه ای از رفتار و شیوه های تفکر شخص در زندگی روزمره که با ویژگیهای </a:t>
            </a:r>
            <a:r>
              <a:rPr lang="fa-IR" sz="2800" b="1" dirty="0">
                <a:solidFill>
                  <a:srgbClr val="FF0000"/>
                </a:solidFill>
                <a:cs typeface="B Nazanin" panose="00000400000000000000" pitchFamily="2" charset="-78"/>
              </a:rPr>
              <a:t>بی همتابودن ،ثبات (پایداری) و قابلیت پیش بینی</a:t>
            </a:r>
            <a:r>
              <a:rPr lang="fa-IR" sz="2800" b="1" dirty="0">
                <a:cs typeface="B Nazanin" panose="00000400000000000000" pitchFamily="2" charset="-78"/>
              </a:rPr>
              <a:t> مشخص می شود.</a:t>
            </a: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p:txBody>
      </p:sp>
      <p:pic>
        <p:nvPicPr>
          <p:cNvPr id="4" name="Picture 3">
            <a:extLst>
              <a:ext uri="{FF2B5EF4-FFF2-40B4-BE49-F238E27FC236}">
                <a16:creationId xmlns:a16="http://schemas.microsoft.com/office/drawing/2014/main" id="{00AF4C9F-F2B9-169E-BD06-A6CA482FF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46482981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3082" y="145194"/>
            <a:ext cx="5412215" cy="1470025"/>
          </a:xfrm>
        </p:spPr>
        <p:txBody>
          <a:bodyPr>
            <a:normAutofit/>
          </a:bodyPr>
          <a:lstStyle/>
          <a:p>
            <a:pPr algn="r" rtl="1"/>
            <a:r>
              <a:rPr lang="fa-IR" sz="4000" b="1" dirty="0">
                <a:solidFill>
                  <a:srgbClr val="FF0000"/>
                </a:solidFill>
                <a:effectLst>
                  <a:outerShdw blurRad="38100" dist="38100" dir="2700000" algn="tl">
                    <a:srgbClr val="000000">
                      <a:alpha val="43137"/>
                    </a:srgbClr>
                  </a:outerShdw>
                </a:effectLst>
                <a:cs typeface="B Titr" pitchFamily="2" charset="-78"/>
              </a:rPr>
              <a:t>تیپ های شخصیتی هالند</a:t>
            </a:r>
            <a:endParaRPr lang="fa-IR" sz="4000" dirty="0"/>
          </a:p>
        </p:txBody>
      </p:sp>
      <p:pic>
        <p:nvPicPr>
          <p:cNvPr id="4" name="Picture 2" descr="C:\Users\acer\Desktop\جلسات هدایت تحصیلی\riasec-2wyq1inj1iz47rdo5suznk.png"/>
          <p:cNvPicPr>
            <a:picLocks noChangeAspect="1" noChangeArrowheads="1"/>
          </p:cNvPicPr>
          <p:nvPr/>
        </p:nvPicPr>
        <p:blipFill>
          <a:blip r:embed="rId2"/>
          <a:srcRect/>
          <a:stretch>
            <a:fillRect/>
          </a:stretch>
        </p:blipFill>
        <p:spPr bwMode="auto">
          <a:xfrm>
            <a:off x="0" y="2405131"/>
            <a:ext cx="4929190" cy="4143380"/>
          </a:xfrm>
          <a:prstGeom prst="rect">
            <a:avLst/>
          </a:prstGeom>
          <a:noFill/>
        </p:spPr>
      </p:pic>
      <p:sp>
        <p:nvSpPr>
          <p:cNvPr id="5" name="Subtitle 4"/>
          <p:cNvSpPr>
            <a:spLocks noGrp="1"/>
          </p:cNvSpPr>
          <p:nvPr>
            <p:ph type="subTitle" idx="1"/>
          </p:nvPr>
        </p:nvSpPr>
        <p:spPr>
          <a:xfrm>
            <a:off x="5080000" y="1745847"/>
            <a:ext cx="6937829" cy="4143379"/>
          </a:xfrm>
        </p:spPr>
        <p:txBody>
          <a:bodyPr>
            <a:normAutofit/>
          </a:bodyPr>
          <a:lstStyle/>
          <a:p>
            <a:pPr algn="just"/>
            <a:r>
              <a:rPr lang="fa-IR" b="1" dirty="0">
                <a:solidFill>
                  <a:schemeClr val="tx1"/>
                </a:solidFill>
                <a:cs typeface="B Nazanin" panose="00000400000000000000" pitchFamily="2" charset="-78"/>
              </a:rPr>
              <a:t>مطالعات متعددی نشان داده است که تناسب میان ویژگی های شخصیتی و رشته تحصیلی ارتباط نزدیکی با موفقیت در دبیرستان،تحصیلات دانشگاهی بیشتر،و اتمام تحصیلات در موعد مقرر وجود دارد .جان هالند در سال1997 با معرفی </a:t>
            </a:r>
            <a:r>
              <a:rPr lang="fa-IR" b="1" dirty="0">
                <a:solidFill>
                  <a:srgbClr val="FF0000"/>
                </a:solidFill>
                <a:cs typeface="B Nazanin" panose="00000400000000000000" pitchFamily="2" charset="-78"/>
              </a:rPr>
              <a:t>شش سبک شخصیتی </a:t>
            </a:r>
            <a:r>
              <a:rPr lang="fa-IR" b="1" dirty="0">
                <a:solidFill>
                  <a:schemeClr val="tx1"/>
                </a:solidFill>
                <a:cs typeface="B Nazanin" panose="00000400000000000000" pitchFamily="2" charset="-78"/>
              </a:rPr>
              <a:t>به توضیح ارتباط میان ویژگی های شخصیت و انتخاب شغل پرداخت.</a:t>
            </a:r>
          </a:p>
          <a:p>
            <a:pPr algn="just"/>
            <a:endParaRPr lang="fa-IR" dirty="0">
              <a:solidFill>
                <a:schemeClr val="tx1"/>
              </a:solidFill>
            </a:endParaRPr>
          </a:p>
        </p:txBody>
      </p:sp>
      <p:pic>
        <p:nvPicPr>
          <p:cNvPr id="3" name="Picture 2">
            <a:extLst>
              <a:ext uri="{FF2B5EF4-FFF2-40B4-BE49-F238E27FC236}">
                <a16:creationId xmlns:a16="http://schemas.microsoft.com/office/drawing/2014/main" id="{3D094F0E-1AAE-D371-EBCD-D69280825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983" y="356890"/>
            <a:ext cx="7125113" cy="924475"/>
          </a:xfrm>
        </p:spPr>
        <p:txBody>
          <a:bodyPr/>
          <a:lstStyle/>
          <a:p>
            <a:pPr algn="ctr"/>
            <a:r>
              <a:rPr lang="fa-IR" sz="4000" b="1" dirty="0">
                <a:solidFill>
                  <a:srgbClr val="002060"/>
                </a:solidFill>
                <a:cs typeface="B Nazanin" panose="00000400000000000000" pitchFamily="2" charset="-78"/>
              </a:rPr>
              <a:t>چهار فرضیه اصلی نظریه جان هالند:</a:t>
            </a:r>
          </a:p>
        </p:txBody>
      </p:sp>
      <p:sp>
        <p:nvSpPr>
          <p:cNvPr id="3" name="Content Placeholder 2"/>
          <p:cNvSpPr>
            <a:spLocks noGrp="1"/>
          </p:cNvSpPr>
          <p:nvPr>
            <p:ph idx="1"/>
          </p:nvPr>
        </p:nvSpPr>
        <p:spPr>
          <a:xfrm>
            <a:off x="775856" y="1613874"/>
            <a:ext cx="9795164" cy="4592963"/>
          </a:xfrm>
        </p:spPr>
        <p:txBody>
          <a:bodyPr>
            <a:noAutofit/>
          </a:bodyPr>
          <a:lstStyle/>
          <a:p>
            <a:pPr marL="0" indent="0" algn="r">
              <a:buNone/>
            </a:pPr>
            <a:r>
              <a:rPr lang="fa-IR" sz="2400" b="1" dirty="0">
                <a:cs typeface="B Nazanin" panose="00000400000000000000" pitchFamily="2" charset="-78"/>
              </a:rPr>
              <a:t>1-</a:t>
            </a:r>
            <a:r>
              <a:rPr lang="fa-IR" sz="2800" b="1" dirty="0">
                <a:solidFill>
                  <a:srgbClr val="0070C0"/>
                </a:solidFill>
                <a:cs typeface="B Nazanin" panose="00000400000000000000" pitchFamily="2" charset="-78"/>
              </a:rPr>
              <a:t> افراد </a:t>
            </a:r>
            <a:r>
              <a:rPr lang="fa-IR" sz="2400" b="1" dirty="0">
                <a:cs typeface="B Nazanin" panose="00000400000000000000" pitchFamily="2" charset="-78"/>
              </a:rPr>
              <a:t>را میتوان در یکی از </a:t>
            </a:r>
            <a:r>
              <a:rPr lang="fa-IR" sz="2800" b="1" dirty="0">
                <a:solidFill>
                  <a:srgbClr val="FF0000"/>
                </a:solidFill>
                <a:cs typeface="B Nazanin" panose="00000400000000000000" pitchFamily="2" charset="-78"/>
              </a:rPr>
              <a:t>شش تیپ </a:t>
            </a:r>
            <a:r>
              <a:rPr lang="fa-IR" sz="2400" b="1" dirty="0">
                <a:cs typeface="B Nazanin" panose="00000400000000000000" pitchFamily="2" charset="-78"/>
              </a:rPr>
              <a:t>واقع گرا ، جستجوگر ، هنری ، اجتماعی ، متهور و قراردادی طبقه بندی کرد.</a:t>
            </a:r>
          </a:p>
          <a:p>
            <a:pPr marL="0" indent="0" algn="r">
              <a:buNone/>
            </a:pPr>
            <a:r>
              <a:rPr lang="fa-IR" sz="2400" b="1" dirty="0">
                <a:cs typeface="B Nazanin" panose="00000400000000000000" pitchFamily="2" charset="-78"/>
              </a:rPr>
              <a:t>2- </a:t>
            </a:r>
            <a:r>
              <a:rPr lang="fa-IR" sz="2800" b="1" dirty="0">
                <a:solidFill>
                  <a:srgbClr val="0070C0"/>
                </a:solidFill>
                <a:cs typeface="B Nazanin" panose="00000400000000000000" pitchFamily="2" charset="-78"/>
              </a:rPr>
              <a:t>محیط ها </a:t>
            </a:r>
            <a:r>
              <a:rPr lang="fa-IR" sz="2400" b="1" dirty="0">
                <a:cs typeface="B Nazanin" panose="00000400000000000000" pitchFamily="2" charset="-78"/>
              </a:rPr>
              <a:t>را میتوان در یکی از </a:t>
            </a:r>
            <a:r>
              <a:rPr lang="fa-IR" sz="2800" b="1" dirty="0">
                <a:solidFill>
                  <a:srgbClr val="FF0000"/>
                </a:solidFill>
                <a:cs typeface="B Nazanin" panose="00000400000000000000" pitchFamily="2" charset="-78"/>
              </a:rPr>
              <a:t>شش مدل</a:t>
            </a:r>
            <a:r>
              <a:rPr lang="fa-IR" sz="2400" b="1" dirty="0">
                <a:cs typeface="B Nazanin" panose="00000400000000000000" pitchFamily="2" charset="-78"/>
              </a:rPr>
              <a:t> واقع گرایانه، جستجوگرایانه ، هنری ، اجتماعی ، متهورانه و قراردادی طبقه بندی نمود. هر محیطی تحت تسلط یک تیپ شخصیتی قرار دارد. مثلا محیطهای اجتماعی تحت تسلط افراد اجتماعی قرار دارند.</a:t>
            </a:r>
          </a:p>
          <a:p>
            <a:pPr marL="0" indent="0" algn="r">
              <a:buNone/>
            </a:pPr>
            <a:r>
              <a:rPr lang="fa-IR" sz="2400" b="1" dirty="0">
                <a:cs typeface="B Nazanin" panose="00000400000000000000" pitchFamily="2" charset="-78"/>
              </a:rPr>
              <a:t>3-</a:t>
            </a:r>
            <a:r>
              <a:rPr lang="fa-IR" sz="2400" b="1" dirty="0">
                <a:solidFill>
                  <a:srgbClr val="0070C0"/>
                </a:solidFill>
                <a:cs typeface="B Nazanin" panose="00000400000000000000" pitchFamily="2" charset="-78"/>
              </a:rPr>
              <a:t>افراد</a:t>
            </a:r>
            <a:r>
              <a:rPr lang="fa-IR" sz="2400" b="1" dirty="0">
                <a:cs typeface="B Nazanin" panose="00000400000000000000" pitchFamily="2" charset="-78"/>
              </a:rPr>
              <a:t> به دنبال </a:t>
            </a:r>
            <a:r>
              <a:rPr lang="fa-IR" sz="2400" b="1" dirty="0">
                <a:solidFill>
                  <a:srgbClr val="0070C0"/>
                </a:solidFill>
                <a:cs typeface="B Nazanin" panose="00000400000000000000" pitchFamily="2" charset="-78"/>
              </a:rPr>
              <a:t>محیطهایی</a:t>
            </a:r>
            <a:r>
              <a:rPr lang="fa-IR" sz="2400" b="1" dirty="0">
                <a:cs typeface="B Nazanin" panose="00000400000000000000" pitchFamily="2" charset="-78"/>
              </a:rPr>
              <a:t> هستند که بتوانند مهارتها و تواناییهای خود را بکار اندازند و نگرشها و ارزشهای خود را نشان دهندمثلا تیپهای اجتماعی به دنبال محیطهای اجتماعی و تیپهای قراردادی به دنبال محیطهای قراردادی هستند.</a:t>
            </a:r>
          </a:p>
          <a:p>
            <a:pPr marL="0" indent="0" algn="r">
              <a:buNone/>
            </a:pPr>
            <a:r>
              <a:rPr lang="fa-IR" sz="2400" b="1" dirty="0">
                <a:cs typeface="B Nazanin" panose="00000400000000000000" pitchFamily="2" charset="-78"/>
              </a:rPr>
              <a:t>4- </a:t>
            </a:r>
            <a:r>
              <a:rPr lang="fa-IR" sz="2800" b="1" dirty="0">
                <a:solidFill>
                  <a:srgbClr val="0070C0"/>
                </a:solidFill>
                <a:cs typeface="B Nazanin" panose="00000400000000000000" pitchFamily="2" charset="-78"/>
              </a:rPr>
              <a:t>رفتار</a:t>
            </a:r>
            <a:r>
              <a:rPr lang="fa-IR" sz="2400" b="1" dirty="0">
                <a:cs typeface="B Nazanin" panose="00000400000000000000" pitchFamily="2" charset="-78"/>
              </a:rPr>
              <a:t> بوسیله تعامل بین </a:t>
            </a:r>
            <a:r>
              <a:rPr lang="fa-IR" sz="2400" b="1" dirty="0">
                <a:solidFill>
                  <a:srgbClr val="FF0000"/>
                </a:solidFill>
                <a:cs typeface="B Nazanin" panose="00000400000000000000" pitchFamily="2" charset="-78"/>
              </a:rPr>
              <a:t>شخصیت</a:t>
            </a:r>
            <a:r>
              <a:rPr lang="fa-IR" sz="2400" b="1" dirty="0">
                <a:solidFill>
                  <a:schemeClr val="accent2"/>
                </a:solidFill>
                <a:cs typeface="B Nazanin" panose="00000400000000000000" pitchFamily="2" charset="-78"/>
              </a:rPr>
              <a:t> </a:t>
            </a:r>
            <a:r>
              <a:rPr lang="fa-IR" sz="2400" b="1" dirty="0">
                <a:cs typeface="B Nazanin" panose="00000400000000000000" pitchFamily="2" charset="-78"/>
              </a:rPr>
              <a:t>و </a:t>
            </a:r>
            <a:r>
              <a:rPr lang="fa-IR" sz="2400" b="1" dirty="0">
                <a:solidFill>
                  <a:srgbClr val="FF0000"/>
                </a:solidFill>
                <a:cs typeface="B Nazanin" panose="00000400000000000000" pitchFamily="2" charset="-78"/>
              </a:rPr>
              <a:t>محیط</a:t>
            </a:r>
            <a:r>
              <a:rPr lang="fa-IR" sz="2400" b="1" dirty="0">
                <a:cs typeface="B Nazanin" panose="00000400000000000000" pitchFamily="2" charset="-78"/>
              </a:rPr>
              <a:t> تعیین میگردد.اگر تیپ شخصیتی یک فرد و الگوی محیطی او مشخص باشد میتوان به پیش بینی برخی از نتایج اینگونه جورشدن ها پرداخت اینگونه نتایج میتواند مربوط به انتخاب رشته تحصیلی، انتخاب شغل و ... باشد.</a:t>
            </a:r>
          </a:p>
          <a:p>
            <a:pPr algn="r"/>
            <a:endParaRPr lang="fa-IR" sz="2400" b="1" dirty="0">
              <a:cs typeface="B Nazanin" panose="00000400000000000000" pitchFamily="2" charset="-78"/>
            </a:endParaRPr>
          </a:p>
        </p:txBody>
      </p:sp>
      <p:pic>
        <p:nvPicPr>
          <p:cNvPr id="4" name="Picture 3">
            <a:extLst>
              <a:ext uri="{FF2B5EF4-FFF2-40B4-BE49-F238E27FC236}">
                <a16:creationId xmlns:a16="http://schemas.microsoft.com/office/drawing/2014/main" id="{F6674BAE-E996-EFFE-FD55-45B566C699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366209349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7566" y="342652"/>
            <a:ext cx="2900153" cy="646331"/>
          </a:xfrm>
          <a:prstGeom prst="rect">
            <a:avLst/>
          </a:prstGeom>
        </p:spPr>
        <p:txBody>
          <a:bodyPr wrap="none">
            <a:spAutoFit/>
          </a:bodyPr>
          <a:lstStyle/>
          <a:p>
            <a:pPr algn="ctr"/>
            <a:r>
              <a:rPr lang="fa-IR" sz="3200" dirty="0">
                <a:solidFill>
                  <a:srgbClr val="FF0000"/>
                </a:solidFill>
                <a:cs typeface="B Titr" pitchFamily="2" charset="-78"/>
              </a:rPr>
              <a:t>1</a:t>
            </a:r>
            <a:r>
              <a:rPr lang="fa-IR" sz="3600" b="1" dirty="0">
                <a:solidFill>
                  <a:srgbClr val="FF0000"/>
                </a:solidFill>
                <a:cs typeface="B Titr" pitchFamily="2" charset="-78"/>
              </a:rPr>
              <a:t>. نوع واقع گرا :</a:t>
            </a:r>
            <a:endParaRPr lang="fa-IR" sz="3200" b="1" dirty="0"/>
          </a:p>
        </p:txBody>
      </p:sp>
      <p:sp>
        <p:nvSpPr>
          <p:cNvPr id="4" name="Rectangle 3"/>
          <p:cNvSpPr/>
          <p:nvPr/>
        </p:nvSpPr>
        <p:spPr>
          <a:xfrm>
            <a:off x="0" y="1311592"/>
            <a:ext cx="10493828" cy="4524315"/>
          </a:xfrm>
          <a:prstGeom prst="rect">
            <a:avLst/>
          </a:prstGeom>
        </p:spPr>
        <p:txBody>
          <a:bodyPr wrap="square">
            <a:spAutoFit/>
          </a:bodyPr>
          <a:lstStyle/>
          <a:p>
            <a:pPr algn="r" rtl="1"/>
            <a:r>
              <a:rPr lang="fa-IR" sz="2800" dirty="0">
                <a:cs typeface="B Titr" pitchFamily="2" charset="-78"/>
              </a:rPr>
              <a:t>از </a:t>
            </a:r>
            <a:r>
              <a:rPr lang="fa-IR" sz="2800" dirty="0">
                <a:solidFill>
                  <a:srgbClr val="FF0000"/>
                </a:solidFill>
                <a:cs typeface="B Titr" pitchFamily="2" charset="-78"/>
              </a:rPr>
              <a:t>خصوصیات افرادی </a:t>
            </a:r>
            <a:r>
              <a:rPr lang="fa-IR" sz="2800" dirty="0">
                <a:cs typeface="B Titr" pitchFamily="2" charset="-78"/>
              </a:rPr>
              <a:t>که در این طبقه قرار می گیرند </a:t>
            </a:r>
          </a:p>
          <a:p>
            <a:pPr algn="r" rtl="1"/>
            <a:r>
              <a:rPr lang="fa-IR" sz="2800" dirty="0">
                <a:cs typeface="B Titr" pitchFamily="2" charset="-78"/>
              </a:rPr>
              <a:t>می توان جدیت در کار ، واقع بینی در امور ، مهارت های </a:t>
            </a:r>
          </a:p>
          <a:p>
            <a:pPr algn="r" rtl="1"/>
            <a:r>
              <a:rPr lang="fa-IR" sz="2800" dirty="0">
                <a:cs typeface="B Titr" pitchFamily="2" charset="-78"/>
              </a:rPr>
              <a:t>مکانیکی ، تفکر عملی ، قدرت جسمانی ، علاقه و هماهنگی </a:t>
            </a:r>
          </a:p>
          <a:p>
            <a:pPr algn="r" rtl="1"/>
            <a:r>
              <a:rPr lang="fa-IR" sz="2800" dirty="0">
                <a:cs typeface="B Titr" pitchFamily="2" charset="-78"/>
              </a:rPr>
              <a:t>درکارها را نام برد .</a:t>
            </a:r>
          </a:p>
          <a:p>
            <a:pPr algn="r" rtl="1"/>
            <a:r>
              <a:rPr lang="fa-IR" sz="2800" dirty="0">
                <a:cs typeface="B Titr" pitchFamily="2" charset="-78"/>
              </a:rPr>
              <a:t> فرد واقع گرا چنانچه با مشکلاتی مواجه شود راه حلهای عملی برای مشکلات جستجو می کند . افراد واقع گرا بیشتر به مشاغلی که به مهارت های فنی نیازمند است اشتغال می ورزند .</a:t>
            </a:r>
          </a:p>
          <a:p>
            <a:pPr algn="r" rtl="1"/>
            <a:r>
              <a:rPr lang="fa-IR" sz="3600" dirty="0">
                <a:solidFill>
                  <a:srgbClr val="FF0000"/>
                </a:solidFill>
                <a:cs typeface="B Titr" pitchFamily="2" charset="-78"/>
              </a:rPr>
              <a:t>ویژگیهای افراد واقع گرا: </a:t>
            </a:r>
          </a:p>
          <a:p>
            <a:pPr algn="r" rtl="1"/>
            <a:r>
              <a:rPr lang="fa-IR" sz="2800" dirty="0">
                <a:solidFill>
                  <a:srgbClr val="0070C0"/>
                </a:solidFill>
                <a:cs typeface="B Titr" pitchFamily="2" charset="-78"/>
              </a:rPr>
              <a:t>غیر اجتماعی، مادی، خودمحور، انعطاف ناپذیر، رک، صرفه جو، مصر، سرسخت ،     اهل عمل،</a:t>
            </a:r>
            <a:r>
              <a:rPr lang="fa-IR" sz="2800" b="1" dirty="0">
                <a:ln w="11430"/>
                <a:solidFill>
                  <a:srgbClr val="0070C0"/>
                </a:solidFill>
                <a:effectLst>
                  <a:outerShdw blurRad="50800" dist="39000" dir="5460000" algn="tl">
                    <a:srgbClr val="000000">
                      <a:alpha val="38000"/>
                    </a:srgbClr>
                  </a:outerShdw>
                </a:effectLst>
                <a:cs typeface="B Morvarid" pitchFamily="2" charset="-78"/>
              </a:rPr>
              <a:t> </a:t>
            </a:r>
            <a:r>
              <a:rPr lang="fa-IR" sz="2800" b="1" dirty="0">
                <a:ln w="11430"/>
                <a:solidFill>
                  <a:srgbClr val="0070C0"/>
                </a:solidFill>
                <a:cs typeface="B Titr" pitchFamily="2" charset="-78"/>
              </a:rPr>
              <a:t>کم حرف ، فنی </a:t>
            </a:r>
            <a:endParaRPr lang="fa-IR" sz="3200" b="1" dirty="0">
              <a:ln w="11430"/>
              <a:solidFill>
                <a:srgbClr val="0070C0"/>
              </a:solidFill>
              <a:cs typeface="B Titr" pitchFamily="2" charset="-78"/>
            </a:endParaRPr>
          </a:p>
        </p:txBody>
      </p:sp>
      <p:pic>
        <p:nvPicPr>
          <p:cNvPr id="7171" name="Picture 3" descr="C:\Users\acer\Desktop\جلسات هدایت تحصیلی\عکس\imagesSKD6KI81.jpg"/>
          <p:cNvPicPr>
            <a:picLocks noChangeAspect="1" noChangeArrowheads="1"/>
          </p:cNvPicPr>
          <p:nvPr/>
        </p:nvPicPr>
        <p:blipFill>
          <a:blip r:embed="rId2"/>
          <a:srcRect/>
          <a:stretch>
            <a:fillRect/>
          </a:stretch>
        </p:blipFill>
        <p:spPr bwMode="auto">
          <a:xfrm>
            <a:off x="0" y="0"/>
            <a:ext cx="2921948" cy="2571744"/>
          </a:xfrm>
          <a:prstGeom prst="rect">
            <a:avLst/>
          </a:prstGeom>
          <a:noFill/>
        </p:spPr>
      </p:pic>
      <p:pic>
        <p:nvPicPr>
          <p:cNvPr id="2" name="Picture 1">
            <a:extLst>
              <a:ext uri="{FF2B5EF4-FFF2-40B4-BE49-F238E27FC236}">
                <a16:creationId xmlns:a16="http://schemas.microsoft.com/office/drawing/2014/main" id="{A65E2A4E-2E6C-4972-259D-CCE41CB00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93486"/>
            <a:ext cx="10827657" cy="4746853"/>
          </a:xfrm>
        </p:spPr>
        <p:txBody>
          <a:bodyPr>
            <a:normAutofit/>
          </a:bodyPr>
          <a:lstStyle/>
          <a:p>
            <a:pPr algn="ctr" rtl="1"/>
            <a:r>
              <a:rPr lang="fa-IR" sz="3200" b="1" dirty="0">
                <a:ln w="11430"/>
                <a:solidFill>
                  <a:srgbClr val="FF0000"/>
                </a:solidFill>
                <a:cs typeface="B Titr" pitchFamily="2" charset="-78"/>
              </a:rPr>
              <a:t>مشاغل تیپ واقع گرا:</a:t>
            </a:r>
          </a:p>
          <a:p>
            <a:pPr algn="r" rtl="1"/>
            <a:r>
              <a:rPr lang="fa-IR" sz="2800" dirty="0">
                <a:cs typeface="B Titr" pitchFamily="2" charset="-78"/>
              </a:rPr>
              <a:t>سروکارداشتن آشکار، مرتب یا منظم با اشیاء ، ابزار، ماشینها و حیوانات و اجتناب از فعالیتهای آموزشی و یا درمانی مانند: </a:t>
            </a:r>
          </a:p>
          <a:p>
            <a:pPr algn="r" rtl="1"/>
            <a:r>
              <a:rPr lang="fa-IR" sz="2800" dirty="0">
                <a:solidFill>
                  <a:schemeClr val="accent5"/>
                </a:solidFill>
                <a:cs typeface="B Titr" pitchFamily="2" charset="-78"/>
              </a:rPr>
              <a:t>مهندس، خلبان، تکنسین ( در هر رشته ای )، تعمیرات و تاسیسات ( در هر رشته ای)، جوشکار، تراشکار، افسر ارتش، فعالیت در حوزه تربیت بدنی، جنگل داری، مشاغل ایمنی تجهیزات، مبلمان سازی ، ساخت و تعمیر ابزار آلات موسیقی، قالب سازی</a:t>
            </a:r>
            <a:endParaRPr lang="en-US" sz="2800" dirty="0">
              <a:solidFill>
                <a:schemeClr val="accent5"/>
              </a:solidFill>
              <a:cs typeface="B Titr" pitchFamily="2" charset="-78"/>
            </a:endParaRPr>
          </a:p>
        </p:txBody>
      </p:sp>
      <p:pic>
        <p:nvPicPr>
          <p:cNvPr id="1028" name="Picture 4" descr="C:\Users\acer\Desktop\جلسات هدایت تحصیلی\عکس\واقع گرا.jpg"/>
          <p:cNvPicPr>
            <a:picLocks noChangeAspect="1" noChangeArrowheads="1"/>
          </p:cNvPicPr>
          <p:nvPr/>
        </p:nvPicPr>
        <p:blipFill>
          <a:blip r:embed="rId2"/>
          <a:srcRect/>
          <a:stretch>
            <a:fillRect/>
          </a:stretch>
        </p:blipFill>
        <p:spPr bwMode="auto">
          <a:xfrm>
            <a:off x="1149927" y="3715657"/>
            <a:ext cx="7980217" cy="3142343"/>
          </a:xfrm>
          <a:prstGeom prst="rect">
            <a:avLst/>
          </a:prstGeom>
          <a:noFill/>
        </p:spPr>
      </p:pic>
      <p:pic>
        <p:nvPicPr>
          <p:cNvPr id="2" name="Picture 1">
            <a:extLst>
              <a:ext uri="{FF2B5EF4-FFF2-40B4-BE49-F238E27FC236}">
                <a16:creationId xmlns:a16="http://schemas.microsoft.com/office/drawing/2014/main" id="{E02E52AD-0B93-9067-8914-27E603D38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657" y="110837"/>
            <a:ext cx="10972800" cy="6747164"/>
          </a:xfrm>
        </p:spPr>
        <p:txBody>
          <a:bodyPr>
            <a:normAutofit/>
          </a:bodyPr>
          <a:lstStyle/>
          <a:p>
            <a:pPr algn="r"/>
            <a:r>
              <a:rPr lang="fa-IR" b="1" dirty="0">
                <a:cs typeface="B Nazanin" panose="00000400000000000000" pitchFamily="2" charset="-78"/>
              </a:rPr>
              <a:t>                                      مقدمه :</a:t>
            </a:r>
            <a:br>
              <a:rPr lang="fa-IR" dirty="0">
                <a:cs typeface="B Nazanin" panose="00000400000000000000" pitchFamily="2" charset="-78"/>
              </a:rPr>
            </a:br>
            <a:r>
              <a:rPr lang="fa-IR" dirty="0">
                <a:solidFill>
                  <a:srgbClr val="FF0000"/>
                </a:solidFill>
                <a:cs typeface="B Nazanin" panose="00000400000000000000" pitchFamily="2" charset="-78"/>
              </a:rPr>
              <a:t>1- </a:t>
            </a:r>
            <a:r>
              <a:rPr lang="fa-IR" sz="3200" b="1" dirty="0">
                <a:solidFill>
                  <a:srgbClr val="FF0000"/>
                </a:solidFill>
                <a:cs typeface="B Nazanin" panose="00000400000000000000" pitchFamily="2" charset="-78"/>
              </a:rPr>
              <a:t>اهمیت و جایگاه انتخاب</a:t>
            </a:r>
            <a:br>
              <a:rPr lang="fa-IR" sz="3600" b="1" dirty="0">
                <a:cs typeface="B Nazanin" panose="00000400000000000000" pitchFamily="2" charset="-78"/>
              </a:rPr>
            </a:br>
            <a:br>
              <a:rPr lang="fa-IR"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en-US" sz="3600" b="1" dirty="0">
                <a:cs typeface="B Nazanin" panose="00000400000000000000" pitchFamily="2" charset="-78"/>
              </a:rPr>
            </a:br>
            <a:br>
              <a:rPr lang="fa-IR" b="1" dirty="0">
                <a:cs typeface="B Nazanin" panose="00000400000000000000" pitchFamily="2" charset="-78"/>
              </a:rPr>
            </a:br>
            <a:r>
              <a:rPr lang="fa-IR" b="1" dirty="0">
                <a:cs typeface="B Nazanin" panose="00000400000000000000" pitchFamily="2" charset="-78"/>
              </a:rPr>
              <a:t>              </a:t>
            </a:r>
            <a:r>
              <a:rPr lang="fa-IR" dirty="0">
                <a:solidFill>
                  <a:srgbClr val="FF0000"/>
                </a:solidFill>
                <a:cs typeface="B Nazanin" panose="00000400000000000000" pitchFamily="2" charset="-78"/>
              </a:rPr>
              <a:t>انتخاب های </a:t>
            </a:r>
            <a:r>
              <a:rPr lang="fa-IR" dirty="0">
                <a:cs typeface="B Nazanin" panose="00000400000000000000" pitchFamily="2" charset="-78"/>
              </a:rPr>
              <a:t>ما مهم ترین بخش زندگی ماست</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765" y="1620982"/>
            <a:ext cx="10273821" cy="4322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D182846A-ABB0-123F-8966-B91B80BA8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145129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52214" y="342651"/>
            <a:ext cx="4337011" cy="714372"/>
          </a:xfrm>
        </p:spPr>
        <p:txBody>
          <a:bodyPr>
            <a:normAutofit/>
          </a:bodyPr>
          <a:lstStyle/>
          <a:p>
            <a:pPr algn="ctr"/>
            <a:r>
              <a:rPr lang="fa-IR" sz="3600" dirty="0">
                <a:solidFill>
                  <a:srgbClr val="FF0000"/>
                </a:solidFill>
                <a:cs typeface="B Titr" pitchFamily="2" charset="-78"/>
              </a:rPr>
              <a:t>2. نوع جستجوگر </a:t>
            </a:r>
            <a:endParaRPr lang="en-US" sz="3600" dirty="0">
              <a:solidFill>
                <a:srgbClr val="FF0000"/>
              </a:solidFill>
              <a:cs typeface="B Titr" pitchFamily="2" charset="-78"/>
            </a:endParaRPr>
          </a:p>
        </p:txBody>
      </p:sp>
      <p:sp>
        <p:nvSpPr>
          <p:cNvPr id="3" name="Content Placeholder 2"/>
          <p:cNvSpPr>
            <a:spLocks noGrp="1"/>
          </p:cNvSpPr>
          <p:nvPr>
            <p:ph sz="quarter" idx="4294967295"/>
          </p:nvPr>
        </p:nvSpPr>
        <p:spPr>
          <a:xfrm>
            <a:off x="116113" y="1455187"/>
            <a:ext cx="10508343" cy="4525962"/>
          </a:xfrm>
        </p:spPr>
        <p:txBody>
          <a:bodyPr>
            <a:noAutofit/>
          </a:bodyPr>
          <a:lstStyle/>
          <a:p>
            <a:pPr algn="r" rtl="1"/>
            <a:r>
              <a:rPr lang="fa-IR" sz="2800" dirty="0">
                <a:cs typeface="B Titr" pitchFamily="2" charset="-78"/>
              </a:rPr>
              <a:t>از خصوصیات بارز افرادی که در این طبقه قرار می گیرند </a:t>
            </a:r>
          </a:p>
          <a:p>
            <a:pPr algn="r" rtl="1"/>
            <a:r>
              <a:rPr lang="fa-IR" sz="2800" dirty="0">
                <a:cs typeface="B Titr" pitchFamily="2" charset="-78"/>
              </a:rPr>
              <a:t>می توان </a:t>
            </a:r>
            <a:r>
              <a:rPr lang="fa-IR" sz="2800" dirty="0">
                <a:solidFill>
                  <a:srgbClr val="FF0000"/>
                </a:solidFill>
                <a:cs typeface="B Titr" pitchFamily="2" charset="-78"/>
              </a:rPr>
              <a:t>تفکر</a:t>
            </a:r>
            <a:r>
              <a:rPr lang="fa-IR" sz="2800" dirty="0">
                <a:cs typeface="B Titr" pitchFamily="2" charset="-78"/>
              </a:rPr>
              <a:t> ، </a:t>
            </a:r>
            <a:r>
              <a:rPr lang="fa-IR" sz="2800" dirty="0">
                <a:solidFill>
                  <a:srgbClr val="FF0000"/>
                </a:solidFill>
                <a:cs typeface="B Titr" pitchFamily="2" charset="-78"/>
              </a:rPr>
              <a:t>سازمان دهی </a:t>
            </a:r>
            <a:r>
              <a:rPr lang="fa-IR" sz="2800" dirty="0">
                <a:cs typeface="B Titr" pitchFamily="2" charset="-78"/>
              </a:rPr>
              <a:t>، و </a:t>
            </a:r>
            <a:r>
              <a:rPr lang="fa-IR" sz="2800" dirty="0">
                <a:solidFill>
                  <a:srgbClr val="FF0000"/>
                </a:solidFill>
                <a:cs typeface="B Titr" pitchFamily="2" charset="-78"/>
              </a:rPr>
              <a:t>قدرت استدلال </a:t>
            </a:r>
            <a:r>
              <a:rPr lang="fa-IR" sz="2800" dirty="0">
                <a:cs typeface="B Titr" pitchFamily="2" charset="-78"/>
              </a:rPr>
              <a:t>را نام برد .</a:t>
            </a:r>
          </a:p>
          <a:p>
            <a:pPr algn="r" rtl="1"/>
            <a:r>
              <a:rPr lang="fa-IR" sz="2800" dirty="0">
                <a:cs typeface="B Titr" pitchFamily="2" charset="-78"/>
              </a:rPr>
              <a:t> این طبقه از افراد </a:t>
            </a:r>
            <a:r>
              <a:rPr lang="fa-IR" sz="2800" dirty="0">
                <a:solidFill>
                  <a:srgbClr val="00B050"/>
                </a:solidFill>
                <a:cs typeface="B Titr" pitchFamily="2" charset="-78"/>
              </a:rPr>
              <a:t>روابط اجتماعی را زیاد دوست ندارند </a:t>
            </a:r>
            <a:r>
              <a:rPr lang="fa-IR" sz="2800" dirty="0">
                <a:cs typeface="B Titr" pitchFamily="2" charset="-78"/>
              </a:rPr>
              <a:t>،                                    کمتربه تغییر رشته تحصیلی در دانشگاه می پردازند، گاه به رویاپردازی در مورد پیشرفت های آینده خود مبادرت می ورزند و </a:t>
            </a:r>
            <a:r>
              <a:rPr lang="fa-IR" sz="2800" dirty="0">
                <a:solidFill>
                  <a:srgbClr val="0070C0"/>
                </a:solidFill>
                <a:cs typeface="B Titr" pitchFamily="2" charset="-78"/>
              </a:rPr>
              <a:t>از انجام مشاغل پیچیده که نیاز به تفکر دارد لذت می برند .</a:t>
            </a:r>
          </a:p>
          <a:p>
            <a:pPr algn="r" rtl="1"/>
            <a:r>
              <a:rPr lang="fa-IR" sz="3200" dirty="0"/>
              <a:t> </a:t>
            </a:r>
            <a:r>
              <a:rPr lang="fa-IR" sz="3200" dirty="0">
                <a:solidFill>
                  <a:srgbClr val="FF0000"/>
                </a:solidFill>
                <a:cs typeface="B Titr" pitchFamily="2" charset="-78"/>
              </a:rPr>
              <a:t>ویژگیهای افراد جستجوگر:</a:t>
            </a:r>
          </a:p>
          <a:p>
            <a:pPr algn="r" rtl="1"/>
            <a:r>
              <a:rPr lang="fa-IR" sz="2000" dirty="0">
                <a:solidFill>
                  <a:srgbClr val="0070C0"/>
                </a:solidFill>
                <a:cs typeface="B Titr" pitchFamily="2" charset="-78"/>
              </a:rPr>
              <a:t>خلاق، مستقل، کمرو، محتاط، تحلیل گر ، منطقی، هشیار، روشنفكر، منتقد، بدبین، كنجكاو، دقیق</a:t>
            </a:r>
            <a:r>
              <a:rPr lang="fa-IR" sz="2000" b="1" dirty="0">
                <a:ln w="11430"/>
                <a:solidFill>
                  <a:srgbClr val="0070C0"/>
                </a:solidFill>
                <a:cs typeface="B Titr" pitchFamily="2" charset="-78"/>
              </a:rPr>
              <a:t>، کار با اشیا،</a:t>
            </a:r>
          </a:p>
          <a:p>
            <a:pPr algn="r" rtl="1"/>
            <a:r>
              <a:rPr lang="fa-IR" sz="2000" b="1" dirty="0">
                <a:ln w="11430"/>
                <a:solidFill>
                  <a:srgbClr val="0070C0"/>
                </a:solidFill>
                <a:cs typeface="B Titr" pitchFamily="2" charset="-78"/>
              </a:rPr>
              <a:t>کارهای علمی، کشف، شرکت در سخنرانی ، مطالعه کتاب ، نوشتن مقاله </a:t>
            </a:r>
            <a:endParaRPr lang="fa-IR" sz="2000" dirty="0">
              <a:solidFill>
                <a:srgbClr val="FF0000"/>
              </a:solidFill>
              <a:cs typeface="B Titr" pitchFamily="2" charset="-78"/>
            </a:endParaRPr>
          </a:p>
          <a:p>
            <a:pPr algn="r" rtl="1"/>
            <a:endParaRPr lang="en-US" sz="3200" dirty="0"/>
          </a:p>
          <a:p>
            <a:pPr algn="r" rtl="1"/>
            <a:endParaRPr lang="en-US" sz="3200" dirty="0">
              <a:solidFill>
                <a:srgbClr val="FF0000"/>
              </a:solidFill>
              <a:cs typeface="B Titr" pitchFamily="2" charset="-78"/>
            </a:endParaRPr>
          </a:p>
        </p:txBody>
      </p:sp>
      <p:pic>
        <p:nvPicPr>
          <p:cNvPr id="8194" name="Picture 2" descr="C:\Users\acer\Desktop\جلسات هدایت تحصیلی\عکس\imagesKUB6A1C2.jpg"/>
          <p:cNvPicPr>
            <a:picLocks noChangeAspect="1" noChangeArrowheads="1"/>
          </p:cNvPicPr>
          <p:nvPr/>
        </p:nvPicPr>
        <p:blipFill>
          <a:blip r:embed="rId3"/>
          <a:srcRect/>
          <a:stretch>
            <a:fillRect/>
          </a:stretch>
        </p:blipFill>
        <p:spPr bwMode="auto">
          <a:xfrm>
            <a:off x="-1" y="1"/>
            <a:ext cx="2857477" cy="2910373"/>
          </a:xfrm>
          <a:prstGeom prst="rect">
            <a:avLst/>
          </a:prstGeom>
          <a:noFill/>
        </p:spPr>
      </p:pic>
      <p:pic>
        <p:nvPicPr>
          <p:cNvPr id="4" name="Picture 3">
            <a:extLst>
              <a:ext uri="{FF2B5EF4-FFF2-40B4-BE49-F238E27FC236}">
                <a16:creationId xmlns:a16="http://schemas.microsoft.com/office/drawing/2014/main" id="{0354D8DD-DF5B-FC0E-9899-7FD21F381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71993"/>
            <a:ext cx="10972800" cy="4525963"/>
          </a:xfrm>
        </p:spPr>
        <p:txBody>
          <a:bodyPr>
            <a:normAutofit/>
          </a:bodyPr>
          <a:lstStyle/>
          <a:p>
            <a:pPr algn="r" rtl="1">
              <a:lnSpc>
                <a:spcPct val="150000"/>
              </a:lnSpc>
            </a:pPr>
            <a:r>
              <a:rPr lang="fa-IR" sz="2400" dirty="0">
                <a:cs typeface="B Titr" pitchFamily="2" charset="-78"/>
              </a:rPr>
              <a:t>بررسی خلاق مشاهده ای ، نمادی و منظم پدیده های فیزیکی ، زیست شناختی و فرهنگی به منظور فهم و کنترل این پدیده ها ، و اجتناب از فعالیتهای ترغیبی ؛ اجتماعی و تکراری مانند</a:t>
            </a:r>
            <a:r>
              <a:rPr lang="fa-IR" sz="2400" dirty="0">
                <a:solidFill>
                  <a:srgbClr val="4F3C05"/>
                </a:solidFill>
                <a:cs typeface="B Titr" pitchFamily="2" charset="-78"/>
              </a:rPr>
              <a:t>: </a:t>
            </a:r>
          </a:p>
          <a:p>
            <a:pPr algn="r" rtl="1">
              <a:lnSpc>
                <a:spcPct val="150000"/>
              </a:lnSpc>
            </a:pPr>
            <a:r>
              <a:rPr lang="fa-IR" sz="2400" dirty="0">
                <a:solidFill>
                  <a:schemeClr val="accent5"/>
                </a:solidFill>
                <a:cs typeface="B Titr" pitchFamily="2" charset="-78"/>
              </a:rPr>
              <a:t>پزشک، فیزیکدان، جراح، شیمیدان ، دندانپزشک، ریاضی دان، داروساز، اقتصاددان،            کارشناس علوم و فنون هسته ای، مهندسی هوا و فضا، مهندس طراح سیستم، دامپزشک، زمین شناس، زیست شناس، نویسنده علمی، جامعه شناس، منجم، مهندس نرم افزار کامپیوتر،                        مهندس( عمران، الکترونیک، کشاورزی و...) پژوهشگر، روانپزشک، روانشناس، استاد دانشگاه، بیولوژیست جغرافی دان</a:t>
            </a:r>
            <a:endParaRPr lang="en-US" sz="2400" dirty="0">
              <a:solidFill>
                <a:schemeClr val="accent5"/>
              </a:solidFill>
              <a:cs typeface="B Titr" pitchFamily="2" charset="-78"/>
            </a:endParaRPr>
          </a:p>
        </p:txBody>
      </p:sp>
      <p:pic>
        <p:nvPicPr>
          <p:cNvPr id="5122" name="Picture 2" descr="C:\Users\acer\Desktop\جلسات هدایت تحصیلی\عکس\imagesRDQ8RPHU.jpg"/>
          <p:cNvPicPr>
            <a:picLocks noChangeAspect="1" noChangeArrowheads="1"/>
          </p:cNvPicPr>
          <p:nvPr/>
        </p:nvPicPr>
        <p:blipFill>
          <a:blip r:embed="rId2"/>
          <a:srcRect/>
          <a:stretch>
            <a:fillRect/>
          </a:stretch>
        </p:blipFill>
        <p:spPr bwMode="auto">
          <a:xfrm>
            <a:off x="1260764" y="4516582"/>
            <a:ext cx="6359236" cy="2341417"/>
          </a:xfrm>
          <a:prstGeom prst="rect">
            <a:avLst/>
          </a:prstGeom>
          <a:noFill/>
        </p:spPr>
      </p:pic>
      <p:sp>
        <p:nvSpPr>
          <p:cNvPr id="4" name="Rectangle 3"/>
          <p:cNvSpPr/>
          <p:nvPr/>
        </p:nvSpPr>
        <p:spPr>
          <a:xfrm>
            <a:off x="3329197" y="225206"/>
            <a:ext cx="3770584" cy="646331"/>
          </a:xfrm>
          <a:prstGeom prst="rect">
            <a:avLst/>
          </a:prstGeom>
        </p:spPr>
        <p:txBody>
          <a:bodyPr wrap="none">
            <a:spAutoFit/>
          </a:bodyPr>
          <a:lstStyle/>
          <a:p>
            <a:r>
              <a:rPr lang="fa-IR" sz="3600" dirty="0">
                <a:solidFill>
                  <a:srgbClr val="FF0000"/>
                </a:solidFill>
                <a:cs typeface="B Titr" pitchFamily="2" charset="-78"/>
              </a:rPr>
              <a:t>مشاغل تیپ جستجوگر:</a:t>
            </a:r>
            <a:endParaRPr lang="en-US" sz="3600" dirty="0">
              <a:solidFill>
                <a:srgbClr val="FF0000"/>
              </a:solidFill>
              <a:cs typeface="B Titr" pitchFamily="2" charset="-78"/>
            </a:endParaRPr>
          </a:p>
        </p:txBody>
      </p:sp>
      <p:pic>
        <p:nvPicPr>
          <p:cNvPr id="2" name="Picture 1">
            <a:extLst>
              <a:ext uri="{FF2B5EF4-FFF2-40B4-BE49-F238E27FC236}">
                <a16:creationId xmlns:a16="http://schemas.microsoft.com/office/drawing/2014/main" id="{2577577E-B96B-2E5E-43C4-C81B7EC0C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2515" y="159657"/>
            <a:ext cx="4710762" cy="1143000"/>
          </a:xfrm>
        </p:spPr>
        <p:txBody>
          <a:bodyPr>
            <a:normAutofit/>
          </a:bodyPr>
          <a:lstStyle/>
          <a:p>
            <a:pPr algn="r"/>
            <a:r>
              <a:rPr lang="fa-IR" sz="4000" dirty="0">
                <a:solidFill>
                  <a:srgbClr val="FF0000"/>
                </a:solidFill>
                <a:cs typeface="B Titr" pitchFamily="2" charset="-78"/>
              </a:rPr>
              <a:t>3. نوع اجتماعی </a:t>
            </a:r>
            <a:endParaRPr lang="en-US" sz="4000" dirty="0">
              <a:solidFill>
                <a:srgbClr val="FF0000"/>
              </a:solidFill>
              <a:cs typeface="B Titr" pitchFamily="2" charset="-78"/>
            </a:endParaRPr>
          </a:p>
        </p:txBody>
      </p:sp>
      <p:sp>
        <p:nvSpPr>
          <p:cNvPr id="3" name="Content Placeholder 2"/>
          <p:cNvSpPr>
            <a:spLocks noGrp="1"/>
          </p:cNvSpPr>
          <p:nvPr>
            <p:ph sz="quarter" idx="4294967295"/>
          </p:nvPr>
        </p:nvSpPr>
        <p:spPr>
          <a:xfrm>
            <a:off x="101600" y="1170880"/>
            <a:ext cx="10029371" cy="5404092"/>
          </a:xfrm>
        </p:spPr>
        <p:txBody>
          <a:bodyPr>
            <a:noAutofit/>
          </a:bodyPr>
          <a:lstStyle/>
          <a:p>
            <a:pPr algn="r" rtl="1"/>
            <a:r>
              <a:rPr lang="fa-IR" sz="3200" dirty="0">
                <a:cs typeface="B Titr" pitchFamily="2" charset="-78"/>
              </a:rPr>
              <a:t> </a:t>
            </a:r>
            <a:r>
              <a:rPr lang="fa-IR" sz="2800" dirty="0">
                <a:cs typeface="B Titr" pitchFamily="2" charset="-78"/>
              </a:rPr>
              <a:t>افراد این طبقه دارای رغبت های اجتماعی می باشند و </a:t>
            </a:r>
          </a:p>
          <a:p>
            <a:pPr algn="r" rtl="1"/>
            <a:r>
              <a:rPr lang="fa-IR" sz="2800" dirty="0">
                <a:cs typeface="B Titr" pitchFamily="2" charset="-78"/>
              </a:rPr>
              <a:t>نقش معلمی یا روان درمانگری را ترجیح می دهند.                                                     افراد نوع اجتماعی انسان هائی</a:t>
            </a:r>
            <a:r>
              <a:rPr lang="fa-IR" sz="2800" dirty="0">
                <a:solidFill>
                  <a:srgbClr val="FF0000"/>
                </a:solidFill>
                <a:cs typeface="B Titr" pitchFamily="2" charset="-78"/>
              </a:rPr>
              <a:t> مسئول و بشردوست </a:t>
            </a:r>
            <a:r>
              <a:rPr lang="fa-IR" sz="2800" dirty="0">
                <a:cs typeface="B Titr" pitchFamily="2" charset="-78"/>
              </a:rPr>
              <a:t>هستند و قراردادهای اجتماعی را می پذیرند. </a:t>
            </a:r>
            <a:r>
              <a:rPr lang="fa-IR" sz="2800" dirty="0">
                <a:solidFill>
                  <a:srgbClr val="FF0000"/>
                </a:solidFill>
                <a:cs typeface="B Titr" pitchFamily="2" charset="-78"/>
              </a:rPr>
              <a:t>در ایجاد روابط انسانی مهارت </a:t>
            </a:r>
            <a:r>
              <a:rPr lang="fa-IR" sz="2800" dirty="0">
                <a:cs typeface="B Titr" pitchFamily="2" charset="-78"/>
              </a:rPr>
              <a:t>دارند .</a:t>
            </a:r>
          </a:p>
          <a:p>
            <a:pPr algn="r" rtl="1"/>
            <a:r>
              <a:rPr lang="fa-IR" sz="2800" dirty="0">
                <a:cs typeface="B Titr" pitchFamily="2" charset="-78"/>
              </a:rPr>
              <a:t> در عین حال ازحل عقلانی مسائل گریزانند و از کارهای بدنی و فعالیتهای سازمان یافته خوششان نمی آید . </a:t>
            </a:r>
          </a:p>
          <a:p>
            <a:pPr algn="r" rtl="1">
              <a:buNone/>
            </a:pPr>
            <a:endParaRPr lang="fa-IR" sz="3200" dirty="0">
              <a:cs typeface="B Titr" pitchFamily="2" charset="-78"/>
            </a:endParaRPr>
          </a:p>
          <a:p>
            <a:pPr algn="r" rtl="1">
              <a:buNone/>
            </a:pPr>
            <a:r>
              <a:rPr lang="fa-IR" sz="3200" dirty="0">
                <a:solidFill>
                  <a:srgbClr val="0070C0"/>
                </a:solidFill>
                <a:cs typeface="B Titr" pitchFamily="2" charset="-78"/>
              </a:rPr>
              <a:t>    امدادگر، مسئول، اهل همكاری، آرمان گرا،  معاشرتی، صبور،               مبادی آداب، رفیق، مهربان، فهمیده، سخاوتمند، مشوق،صمیمی</a:t>
            </a:r>
          </a:p>
          <a:p>
            <a:pPr algn="r" rtl="1">
              <a:buNone/>
            </a:pPr>
            <a:endParaRPr lang="en-US" sz="3200" dirty="0">
              <a:cs typeface="B Titr" pitchFamily="2" charset="-78"/>
            </a:endParaRPr>
          </a:p>
        </p:txBody>
      </p:sp>
      <p:sp>
        <p:nvSpPr>
          <p:cNvPr id="4" name="Rectangle 3"/>
          <p:cNvSpPr/>
          <p:nvPr/>
        </p:nvSpPr>
        <p:spPr>
          <a:xfrm>
            <a:off x="3677560" y="4186121"/>
            <a:ext cx="3366627" cy="523220"/>
          </a:xfrm>
          <a:prstGeom prst="rect">
            <a:avLst/>
          </a:prstGeom>
        </p:spPr>
        <p:txBody>
          <a:bodyPr wrap="none">
            <a:spAutoFit/>
          </a:bodyPr>
          <a:lstStyle/>
          <a:p>
            <a:r>
              <a:rPr lang="fa-IR" sz="2800" dirty="0">
                <a:solidFill>
                  <a:srgbClr val="FF0000"/>
                </a:solidFill>
                <a:cs typeface="B Titr" pitchFamily="2" charset="-78"/>
              </a:rPr>
              <a:t>ویژگیهای افراد اجتماعی:</a:t>
            </a:r>
            <a:endParaRPr lang="fa-IR" sz="2800" dirty="0"/>
          </a:p>
        </p:txBody>
      </p:sp>
      <p:pic>
        <p:nvPicPr>
          <p:cNvPr id="9219" name="Picture 3" descr="C:\Users\acer\Desktop\جلسات هدایت تحصیلی\عکس\20413088084514517520.jpg"/>
          <p:cNvPicPr>
            <a:picLocks noChangeAspect="1" noChangeArrowheads="1"/>
          </p:cNvPicPr>
          <p:nvPr/>
        </p:nvPicPr>
        <p:blipFill>
          <a:blip r:embed="rId2"/>
          <a:srcRect/>
          <a:stretch>
            <a:fillRect/>
          </a:stretch>
        </p:blipFill>
        <p:spPr bwMode="auto">
          <a:xfrm>
            <a:off x="0" y="0"/>
            <a:ext cx="2844800" cy="2071678"/>
          </a:xfrm>
          <a:prstGeom prst="rect">
            <a:avLst/>
          </a:prstGeom>
          <a:noFill/>
        </p:spPr>
      </p:pic>
      <p:pic>
        <p:nvPicPr>
          <p:cNvPr id="5" name="Picture 4">
            <a:extLst>
              <a:ext uri="{FF2B5EF4-FFF2-40B4-BE49-F238E27FC236}">
                <a16:creationId xmlns:a16="http://schemas.microsoft.com/office/drawing/2014/main" id="{04CA590D-9171-C45F-6499-D9432F92B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758530" y="101600"/>
            <a:ext cx="4108212" cy="754743"/>
          </a:xfrm>
        </p:spPr>
        <p:txBody>
          <a:bodyPr>
            <a:normAutofit/>
          </a:bodyPr>
          <a:lstStyle/>
          <a:p>
            <a:pPr algn="r"/>
            <a:r>
              <a:rPr lang="fa-IR" sz="4000" dirty="0">
                <a:solidFill>
                  <a:srgbClr val="FF0000"/>
                </a:solidFill>
                <a:cs typeface="B Titr" pitchFamily="2" charset="-78"/>
              </a:rPr>
              <a:t>مشاغل تیپ اجتماعی:</a:t>
            </a:r>
          </a:p>
        </p:txBody>
      </p:sp>
      <p:sp>
        <p:nvSpPr>
          <p:cNvPr id="3" name="Content Placeholder 2"/>
          <p:cNvSpPr>
            <a:spLocks noGrp="1"/>
          </p:cNvSpPr>
          <p:nvPr>
            <p:ph sz="quarter" idx="4294967295"/>
          </p:nvPr>
        </p:nvSpPr>
        <p:spPr>
          <a:xfrm>
            <a:off x="360218" y="667658"/>
            <a:ext cx="9364354" cy="5762170"/>
          </a:xfrm>
        </p:spPr>
        <p:txBody>
          <a:bodyPr>
            <a:normAutofit/>
          </a:bodyPr>
          <a:lstStyle/>
          <a:p>
            <a:pPr algn="r" rtl="1">
              <a:lnSpc>
                <a:spcPct val="150000"/>
              </a:lnSpc>
            </a:pPr>
            <a:r>
              <a:rPr lang="fa-IR" sz="2800" dirty="0">
                <a:cs typeface="B Titr" pitchFamily="2" charset="-78"/>
              </a:rPr>
              <a:t>اداره كردن دیگران به منظور آگاهاندن ، تعلیم ، رشد ، درمـان  یا راهنمایی آنان  و اجتناب از فعالیتهای صریح ، مرتب ، سازمان یافته است كه به مواد، ابزار یا ماشینها  مربوط باشد مانند: </a:t>
            </a:r>
          </a:p>
          <a:p>
            <a:pPr algn="r" rtl="1">
              <a:lnSpc>
                <a:spcPct val="150000"/>
              </a:lnSpc>
            </a:pPr>
            <a:r>
              <a:rPr lang="fa-IR" sz="2800" dirty="0">
                <a:solidFill>
                  <a:schemeClr val="accent5"/>
                </a:solidFill>
                <a:cs typeface="B Titr" pitchFamily="2" charset="-78"/>
              </a:rPr>
              <a:t>معلم ، مدیر، جامعه شناس ، روانشناس ، مشاور، فیزیوتراپیست ، روانکاو ،  استاد دانشگاه ، پرستار، مورخ ، کارشناس مطالعات خانواده ، کارشناس  روابط عمومی ، مددکار اجتماعی </a:t>
            </a:r>
            <a:r>
              <a:rPr lang="fa-IR" sz="2000" dirty="0">
                <a:solidFill>
                  <a:schemeClr val="accent5"/>
                </a:solidFill>
                <a:cs typeface="B Titr" pitchFamily="2" charset="-78"/>
              </a:rPr>
              <a:t>،</a:t>
            </a:r>
            <a:r>
              <a:rPr lang="fa-IR" sz="2800" dirty="0">
                <a:solidFill>
                  <a:schemeClr val="accent5"/>
                </a:solidFill>
                <a:cs typeface="B Titr" pitchFamily="2" charset="-78"/>
              </a:rPr>
              <a:t>کاردان  بهداشت دهان و دندان ، مامور پلیس</a:t>
            </a:r>
            <a:r>
              <a:rPr lang="fa-IR" sz="2000" dirty="0">
                <a:solidFill>
                  <a:schemeClr val="accent5"/>
                </a:solidFill>
                <a:cs typeface="B Titr" pitchFamily="2" charset="-78"/>
              </a:rPr>
              <a:t>.</a:t>
            </a:r>
            <a:endParaRPr lang="fa-IR" sz="2800" dirty="0">
              <a:solidFill>
                <a:schemeClr val="accent5"/>
              </a:solidFill>
              <a:cs typeface="B Titr" pitchFamily="2" charset="-78"/>
            </a:endParaRPr>
          </a:p>
          <a:p>
            <a:pPr algn="r" rtl="1">
              <a:lnSpc>
                <a:spcPct val="150000"/>
              </a:lnSpc>
              <a:buNone/>
            </a:pPr>
            <a:endParaRPr lang="en-US" sz="2800" dirty="0">
              <a:cs typeface="B Titr" pitchFamily="2" charset="-78"/>
            </a:endParaRPr>
          </a:p>
          <a:p>
            <a:pPr algn="r" rtl="1">
              <a:lnSpc>
                <a:spcPct val="150000"/>
              </a:lnSpc>
            </a:pPr>
            <a:endParaRPr lang="fa-IR" sz="3200" dirty="0"/>
          </a:p>
        </p:txBody>
      </p:sp>
      <p:pic>
        <p:nvPicPr>
          <p:cNvPr id="6146" name="Picture 2" descr="C:\Users\acer\Desktop\جلسات هدایت تحصیلی\عکس\معلم-با-بچه-ها-600x418.jpg"/>
          <p:cNvPicPr>
            <a:picLocks noChangeAspect="1" noChangeArrowheads="1"/>
          </p:cNvPicPr>
          <p:nvPr/>
        </p:nvPicPr>
        <p:blipFill>
          <a:blip r:embed="rId2"/>
          <a:srcRect/>
          <a:stretch>
            <a:fillRect/>
          </a:stretch>
        </p:blipFill>
        <p:spPr bwMode="auto">
          <a:xfrm>
            <a:off x="1" y="4717142"/>
            <a:ext cx="6705600" cy="2140858"/>
          </a:xfrm>
          <a:prstGeom prst="rect">
            <a:avLst/>
          </a:prstGeom>
          <a:noFill/>
        </p:spPr>
      </p:pic>
      <p:pic>
        <p:nvPicPr>
          <p:cNvPr id="2" name="Picture 1">
            <a:extLst>
              <a:ext uri="{FF2B5EF4-FFF2-40B4-BE49-F238E27FC236}">
                <a16:creationId xmlns:a16="http://schemas.microsoft.com/office/drawing/2014/main" id="{AB5AD64B-7AA6-7AED-3964-2332585C5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56" y="217710"/>
            <a:ext cx="3723790" cy="1143000"/>
          </a:xfrm>
        </p:spPr>
        <p:txBody>
          <a:bodyPr>
            <a:normAutofit/>
          </a:bodyPr>
          <a:lstStyle/>
          <a:p>
            <a:pPr algn="r"/>
            <a:r>
              <a:rPr lang="fa-IR" sz="4000" dirty="0">
                <a:solidFill>
                  <a:srgbClr val="FF0000"/>
                </a:solidFill>
                <a:cs typeface="B Titr" pitchFamily="2" charset="-78"/>
              </a:rPr>
              <a:t>4. نوع قراردادی </a:t>
            </a:r>
            <a:endParaRPr lang="en-US" sz="4000" dirty="0">
              <a:solidFill>
                <a:srgbClr val="FF0000"/>
              </a:solidFill>
              <a:cs typeface="B Titr" pitchFamily="2" charset="-78"/>
            </a:endParaRPr>
          </a:p>
        </p:txBody>
      </p:sp>
      <p:sp>
        <p:nvSpPr>
          <p:cNvPr id="3" name="Content Placeholder 2"/>
          <p:cNvSpPr>
            <a:spLocks noGrp="1"/>
          </p:cNvSpPr>
          <p:nvPr>
            <p:ph sz="quarter" idx="1"/>
          </p:nvPr>
        </p:nvSpPr>
        <p:spPr>
          <a:xfrm>
            <a:off x="206789" y="1011220"/>
            <a:ext cx="9488754" cy="5462149"/>
          </a:xfrm>
        </p:spPr>
        <p:txBody>
          <a:bodyPr>
            <a:normAutofit/>
          </a:bodyPr>
          <a:lstStyle/>
          <a:p>
            <a:pPr algn="r" rtl="1"/>
            <a:r>
              <a:rPr lang="fa-IR" sz="3200" dirty="0"/>
              <a:t> </a:t>
            </a:r>
            <a:r>
              <a:rPr lang="fa-IR" sz="3200" dirty="0">
                <a:cs typeface="B Titr" pitchFamily="2" charset="-78"/>
              </a:rPr>
              <a:t>این عده احترام خاصی برای حفظ </a:t>
            </a:r>
          </a:p>
          <a:p>
            <a:pPr marL="0" indent="0" algn="r" rtl="1">
              <a:buNone/>
            </a:pPr>
            <a:r>
              <a:rPr lang="fa-IR" sz="3200" dirty="0">
                <a:cs typeface="B Titr" pitchFamily="2" charset="-78"/>
              </a:rPr>
              <a:t>      قوانین و مقررات قائلند و بخوبی به </a:t>
            </a:r>
          </a:p>
          <a:p>
            <a:pPr marL="0" indent="0" algn="r" rtl="1">
              <a:buNone/>
            </a:pPr>
            <a:r>
              <a:rPr lang="fa-IR" sz="3200" dirty="0">
                <a:cs typeface="B Titr" pitchFamily="2" charset="-78"/>
              </a:rPr>
              <a:t>       کنترل خویش قادرمی باشند . </a:t>
            </a:r>
          </a:p>
          <a:p>
            <a:pPr algn="r" rtl="1"/>
            <a:r>
              <a:rPr lang="fa-IR" sz="3200" dirty="0">
                <a:cs typeface="B Titr" pitchFamily="2" charset="-78"/>
              </a:rPr>
              <a:t>دوستدار نظم و ترتیب هستند ، ازموقعیت های پیچیده</a:t>
            </a:r>
          </a:p>
          <a:p>
            <a:pPr marL="0" indent="0" algn="r" rtl="1">
              <a:buNone/>
            </a:pPr>
            <a:r>
              <a:rPr lang="fa-IR" sz="3200" dirty="0">
                <a:cs typeface="B Titr" pitchFamily="2" charset="-78"/>
              </a:rPr>
              <a:t>    گریزانند و به فعالیت های جسمانی واجتماعی تن در نمی دهند . </a:t>
            </a:r>
          </a:p>
          <a:p>
            <a:pPr algn="ctr" rtl="1">
              <a:buNone/>
            </a:pPr>
            <a:r>
              <a:rPr lang="fa-IR" sz="4400" dirty="0">
                <a:solidFill>
                  <a:srgbClr val="FF0000"/>
                </a:solidFill>
                <a:cs typeface="B Titr" pitchFamily="2" charset="-78"/>
              </a:rPr>
              <a:t>      ویژگیهای افراد قراردادی:</a:t>
            </a:r>
            <a:endParaRPr lang="en-US" sz="4400" dirty="0"/>
          </a:p>
          <a:p>
            <a:pPr algn="r" rtl="1"/>
            <a:r>
              <a:rPr lang="fa-IR" sz="3200" b="1" dirty="0">
                <a:ln w="11430"/>
                <a:solidFill>
                  <a:srgbClr val="0070C0"/>
                </a:solidFill>
                <a:cs typeface="B Titr" pitchFamily="2" charset="-78"/>
              </a:rPr>
              <a:t>افرادی منظم ، دقیق ، برنامه ریز و مسئولیت پذیر طبق قرارداد و برنامه پیش می روند ، </a:t>
            </a:r>
            <a:r>
              <a:rPr lang="fa-IR" sz="3200" dirty="0">
                <a:solidFill>
                  <a:srgbClr val="0070C0"/>
                </a:solidFill>
                <a:cs typeface="B Titr" pitchFamily="2" charset="-78"/>
              </a:rPr>
              <a:t>انعطاف ناپذیر، پیگیر، خوددار، دوراندیش ، مدافع ، صرفه جو، كارآمد ، فاقد تخیل.</a:t>
            </a:r>
            <a:endParaRPr lang="fa-IR" sz="4400" dirty="0">
              <a:cs typeface="B Titr" pitchFamily="2" charset="-78"/>
            </a:endParaRPr>
          </a:p>
          <a:p>
            <a:pPr algn="r" rtl="1"/>
            <a:endParaRPr lang="fa-IR" sz="3200" dirty="0">
              <a:cs typeface="B Titr" pitchFamily="2" charset="-78"/>
            </a:endParaRPr>
          </a:p>
        </p:txBody>
      </p:sp>
      <p:pic>
        <p:nvPicPr>
          <p:cNvPr id="10242" name="Picture 2" descr="C:\Users\acer\Desktop\جلسات هدایت تحصیلی\عکس\145.png"/>
          <p:cNvPicPr>
            <a:picLocks noChangeAspect="1" noChangeArrowheads="1"/>
          </p:cNvPicPr>
          <p:nvPr/>
        </p:nvPicPr>
        <p:blipFill>
          <a:blip r:embed="rId2"/>
          <a:srcRect/>
          <a:stretch>
            <a:fillRect/>
          </a:stretch>
        </p:blipFill>
        <p:spPr bwMode="auto">
          <a:xfrm>
            <a:off x="1" y="0"/>
            <a:ext cx="3773714" cy="2500306"/>
          </a:xfrm>
          <a:prstGeom prst="rect">
            <a:avLst/>
          </a:prstGeom>
          <a:noFill/>
        </p:spPr>
      </p:pic>
      <p:pic>
        <p:nvPicPr>
          <p:cNvPr id="4" name="Picture 3">
            <a:extLst>
              <a:ext uri="{FF2B5EF4-FFF2-40B4-BE49-F238E27FC236}">
                <a16:creationId xmlns:a16="http://schemas.microsoft.com/office/drawing/2014/main" id="{0DE97D1C-20B7-F30B-D722-09CA96A71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جلسات هدایت تحصیلی\عکس\p_02-261.jpg"/>
          <p:cNvPicPr>
            <a:picLocks noChangeAspect="1" noChangeArrowheads="1"/>
          </p:cNvPicPr>
          <p:nvPr/>
        </p:nvPicPr>
        <p:blipFill>
          <a:blip r:embed="rId2"/>
          <a:srcRect/>
          <a:stretch>
            <a:fillRect/>
          </a:stretch>
        </p:blipFill>
        <p:spPr bwMode="auto">
          <a:xfrm>
            <a:off x="9071429" y="-1"/>
            <a:ext cx="2644359" cy="1809763"/>
          </a:xfrm>
          <a:prstGeom prst="rect">
            <a:avLst/>
          </a:prstGeom>
          <a:noFill/>
        </p:spPr>
      </p:pic>
      <p:sp>
        <p:nvSpPr>
          <p:cNvPr id="3" name="Rectangle 2"/>
          <p:cNvSpPr/>
          <p:nvPr/>
        </p:nvSpPr>
        <p:spPr>
          <a:xfrm>
            <a:off x="3293820" y="258549"/>
            <a:ext cx="3877985" cy="646331"/>
          </a:xfrm>
          <a:prstGeom prst="rect">
            <a:avLst/>
          </a:prstGeom>
        </p:spPr>
        <p:txBody>
          <a:bodyPr wrap="none">
            <a:spAutoFit/>
          </a:bodyPr>
          <a:lstStyle/>
          <a:p>
            <a:r>
              <a:rPr lang="fa-IR" sz="3600" dirty="0">
                <a:solidFill>
                  <a:srgbClr val="FF0000"/>
                </a:solidFill>
                <a:cs typeface="B Titr" pitchFamily="2" charset="-78"/>
              </a:rPr>
              <a:t>مشاغل تیپ قراردادی :</a:t>
            </a:r>
            <a:endParaRPr lang="fa-IR" sz="3600" dirty="0"/>
          </a:p>
        </p:txBody>
      </p:sp>
      <p:sp>
        <p:nvSpPr>
          <p:cNvPr id="4" name="Rectangle 3"/>
          <p:cNvSpPr/>
          <p:nvPr/>
        </p:nvSpPr>
        <p:spPr>
          <a:xfrm>
            <a:off x="-1" y="1664354"/>
            <a:ext cx="10014857" cy="5078313"/>
          </a:xfrm>
          <a:prstGeom prst="rect">
            <a:avLst/>
          </a:prstGeom>
        </p:spPr>
        <p:txBody>
          <a:bodyPr wrap="square">
            <a:spAutoFit/>
          </a:bodyPr>
          <a:lstStyle/>
          <a:p>
            <a:pPr algn="r" rtl="1">
              <a:lnSpc>
                <a:spcPct val="150000"/>
              </a:lnSpc>
            </a:pPr>
            <a:r>
              <a:rPr lang="fa-IR" sz="2400" b="1" dirty="0">
                <a:ln w="11430"/>
                <a:cs typeface="B Titr" pitchFamily="2" charset="-78"/>
              </a:rPr>
              <a:t>نظم دادن به امور ، کارهایی که چهار چوب و ساختار مشخص دارند </a:t>
            </a:r>
            <a:r>
              <a:rPr lang="fa-IR" sz="2400" dirty="0">
                <a:cs typeface="B Titr" pitchFamily="2" charset="-78"/>
              </a:rPr>
              <a:t>مانند نگهداری پرونده ها ، بایگانی مطالب ، تكثیر مطالب ، تنظیم اطلاعات نوشتاری و عددی بر طبق نقشه تعیین شده ،         به كار انداختن ماشینهای اداری و پردازش داده ها برای كسب اهداف سازمانی یا اقتصادی و </a:t>
            </a:r>
            <a:r>
              <a:rPr lang="fa-IR" sz="2400" dirty="0">
                <a:solidFill>
                  <a:srgbClr val="FF0000"/>
                </a:solidFill>
                <a:cs typeface="B Titr" pitchFamily="2" charset="-78"/>
              </a:rPr>
              <a:t>بیزاری از فعالیتهای مبهم ، آزاد ، جستجوگرانه یا سازمان نایافته است </a:t>
            </a:r>
            <a:r>
              <a:rPr lang="fa-IR" sz="2400" dirty="0">
                <a:solidFill>
                  <a:schemeClr val="accent6">
                    <a:lumMod val="50000"/>
                  </a:schemeClr>
                </a:solidFill>
                <a:cs typeface="B Titr" pitchFamily="2" charset="-78"/>
              </a:rPr>
              <a:t>مانند: </a:t>
            </a:r>
          </a:p>
          <a:p>
            <a:pPr algn="r" rtl="1">
              <a:lnSpc>
                <a:spcPct val="150000"/>
              </a:lnSpc>
            </a:pPr>
            <a:endParaRPr lang="fa-IR" sz="2400" dirty="0">
              <a:solidFill>
                <a:schemeClr val="accent6">
                  <a:lumMod val="50000"/>
                </a:schemeClr>
              </a:solidFill>
              <a:cs typeface="B Titr" pitchFamily="2" charset="-78"/>
            </a:endParaRPr>
          </a:p>
          <a:p>
            <a:pPr algn="r" rtl="1">
              <a:lnSpc>
                <a:spcPct val="150000"/>
              </a:lnSpc>
            </a:pPr>
            <a:r>
              <a:rPr lang="fa-IR" sz="2400" dirty="0">
                <a:solidFill>
                  <a:schemeClr val="accent5"/>
                </a:solidFill>
                <a:cs typeface="B Titr" pitchFamily="2" charset="-78"/>
              </a:rPr>
              <a:t>حسابدار، کارشناس امور اداری، کارشناس و مشاور مالیاتی، کارشناس امور گمرکی ،    دفتردار حقوقی، کارشناس ثبت احوال، تحلیل گر امور مالیاتی، مسئول دفتر، کتابدار،     بایگان، بازرس پرواز، اپراتور، منشی دادگاه، تحویلدار بانک، تحلیل گر بودجه</a:t>
            </a:r>
            <a:endParaRPr lang="en-US" sz="2400" dirty="0">
              <a:solidFill>
                <a:schemeClr val="accent5"/>
              </a:solidFill>
              <a:cs typeface="B Titr" pitchFamily="2" charset="-78"/>
            </a:endParaRPr>
          </a:p>
          <a:p>
            <a:pPr algn="r" rtl="1">
              <a:lnSpc>
                <a:spcPct val="150000"/>
              </a:lnSpc>
            </a:pPr>
            <a:endParaRPr lang="en-US" sz="2400" dirty="0">
              <a:solidFill>
                <a:srgbClr val="FF0000"/>
              </a:solidFill>
              <a:cs typeface="B Titr" pitchFamily="2" charset="-78"/>
            </a:endParaRPr>
          </a:p>
        </p:txBody>
      </p:sp>
      <p:pic>
        <p:nvPicPr>
          <p:cNvPr id="2" name="Picture 1">
            <a:extLst>
              <a:ext uri="{FF2B5EF4-FFF2-40B4-BE49-F238E27FC236}">
                <a16:creationId xmlns:a16="http://schemas.microsoft.com/office/drawing/2014/main" id="{34E46BFF-BB51-3066-A06B-ABC2456A2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130628"/>
            <a:ext cx="3105111" cy="1143000"/>
          </a:xfrm>
        </p:spPr>
        <p:txBody>
          <a:bodyPr>
            <a:normAutofit/>
          </a:bodyPr>
          <a:lstStyle/>
          <a:p>
            <a:pPr algn="r"/>
            <a:r>
              <a:rPr lang="fa-IR" sz="3600" dirty="0">
                <a:solidFill>
                  <a:srgbClr val="FF0000"/>
                </a:solidFill>
                <a:cs typeface="B Titr" pitchFamily="2" charset="-78"/>
              </a:rPr>
              <a:t>5 . نوع متهور </a:t>
            </a:r>
            <a:endParaRPr lang="en-US" sz="3600" dirty="0">
              <a:solidFill>
                <a:srgbClr val="FF0000"/>
              </a:solidFill>
              <a:cs typeface="B Titr" pitchFamily="2" charset="-78"/>
            </a:endParaRPr>
          </a:p>
        </p:txBody>
      </p:sp>
      <p:sp>
        <p:nvSpPr>
          <p:cNvPr id="3" name="Content Placeholder 2"/>
          <p:cNvSpPr>
            <a:spLocks noGrp="1"/>
          </p:cNvSpPr>
          <p:nvPr>
            <p:ph sz="quarter" idx="1"/>
          </p:nvPr>
        </p:nvSpPr>
        <p:spPr>
          <a:xfrm>
            <a:off x="1" y="1271345"/>
            <a:ext cx="9956800" cy="5260083"/>
          </a:xfrm>
        </p:spPr>
        <p:txBody>
          <a:bodyPr>
            <a:noAutofit/>
          </a:bodyPr>
          <a:lstStyle/>
          <a:p>
            <a:pPr algn="r" rtl="1"/>
            <a:r>
              <a:rPr lang="fa-IR" sz="3000" dirty="0">
                <a:cs typeface="B Titr" pitchFamily="2" charset="-78"/>
              </a:rPr>
              <a:t>افراد نوع تهوری در گویائی بسیار مهارت </a:t>
            </a:r>
          </a:p>
          <a:p>
            <a:pPr marL="0" indent="0" algn="r" rtl="1">
              <a:buNone/>
            </a:pPr>
            <a:r>
              <a:rPr lang="fa-IR" sz="3000" dirty="0">
                <a:cs typeface="B Titr" pitchFamily="2" charset="-78"/>
              </a:rPr>
              <a:t>    دارند ، ماجراجو هستند ، اجتماعی می باشند،</a:t>
            </a:r>
          </a:p>
          <a:p>
            <a:pPr marL="0" indent="0" algn="r" rtl="1">
              <a:buNone/>
            </a:pPr>
            <a:r>
              <a:rPr lang="fa-IR" sz="3000" dirty="0">
                <a:cs typeface="B Titr" pitchFamily="2" charset="-78"/>
              </a:rPr>
              <a:t>    و در فعالیت هایشان نقش غالبی را برعهده می گیرند . </a:t>
            </a:r>
          </a:p>
          <a:p>
            <a:pPr algn="r" rtl="1"/>
            <a:r>
              <a:rPr lang="fa-IR" sz="3000" dirty="0">
                <a:cs typeface="B Titr" pitchFamily="2" charset="-78"/>
              </a:rPr>
              <a:t>در جستجوی قدرت و موقعیت هستند و می کوشند تا رهبر شوند و در امور مالی و تجارتی و نظایر آنها مهارت کسب کنند . </a:t>
            </a:r>
          </a:p>
          <a:p>
            <a:pPr algn="ctr" rtl="1">
              <a:buNone/>
            </a:pPr>
            <a:r>
              <a:rPr lang="fa-IR" sz="3000" dirty="0">
                <a:solidFill>
                  <a:srgbClr val="FF0000"/>
                </a:solidFill>
                <a:cs typeface="B Titr" pitchFamily="2" charset="-78"/>
              </a:rPr>
              <a:t>ویژگیهای تیپ متهور:</a:t>
            </a:r>
          </a:p>
          <a:p>
            <a:pPr algn="r" rtl="1"/>
            <a:r>
              <a:rPr lang="fa-IR" sz="3000" dirty="0">
                <a:solidFill>
                  <a:srgbClr val="0070C0"/>
                </a:solidFill>
                <a:cs typeface="B Titr" pitchFamily="2" charset="-78"/>
              </a:rPr>
              <a:t>زیاده طلب، با انرژی، ماجراجو، خودنما، خوش بین، خوشخو، مطمئن به خود، جاه طلب، معاشرتی، سلطه جو، برون نگر، پرحرف، </a:t>
            </a:r>
            <a:r>
              <a:rPr lang="fa-IR" sz="3000" b="1" dirty="0">
                <a:ln w="11430"/>
                <a:solidFill>
                  <a:srgbClr val="0070C0"/>
                </a:solidFill>
                <a:cs typeface="B Titr" pitchFamily="2" charset="-78"/>
              </a:rPr>
              <a:t>هیجان طلب ، اهل خطر کردن ، توانایی در مدیریت و برقراری ارتباط ، ترجیح در گروه کار کردن و رهبری گروه </a:t>
            </a:r>
            <a:endParaRPr lang="en-US" sz="3000" dirty="0">
              <a:solidFill>
                <a:srgbClr val="0070C0"/>
              </a:solidFill>
              <a:cs typeface="B Titr" pitchFamily="2" charset="-78"/>
            </a:endParaRPr>
          </a:p>
          <a:p>
            <a:pPr algn="r" rtl="1">
              <a:buNone/>
            </a:pPr>
            <a:endParaRPr lang="en-US" sz="3000" dirty="0">
              <a:cs typeface="B Titr" pitchFamily="2" charset="-78"/>
            </a:endParaRPr>
          </a:p>
        </p:txBody>
      </p:sp>
      <p:pic>
        <p:nvPicPr>
          <p:cNvPr id="8195" name="Picture 3" descr="Afbeeldingsresultaat voor ‫مدیر‬‎">
            <a:hlinkClick r:id="rId2"/>
          </p:cNvPr>
          <p:cNvPicPr>
            <a:picLocks noChangeAspect="1" noChangeArrowheads="1"/>
          </p:cNvPicPr>
          <p:nvPr/>
        </p:nvPicPr>
        <p:blipFill>
          <a:blip r:embed="rId3"/>
          <a:srcRect/>
          <a:stretch>
            <a:fillRect/>
          </a:stretch>
        </p:blipFill>
        <p:spPr bwMode="auto">
          <a:xfrm>
            <a:off x="1" y="0"/>
            <a:ext cx="3556000" cy="2214554"/>
          </a:xfrm>
          <a:prstGeom prst="rect">
            <a:avLst/>
          </a:prstGeom>
          <a:noFill/>
        </p:spPr>
      </p:pic>
      <p:pic>
        <p:nvPicPr>
          <p:cNvPr id="4" name="Picture 3">
            <a:extLst>
              <a:ext uri="{FF2B5EF4-FFF2-40B4-BE49-F238E27FC236}">
                <a16:creationId xmlns:a16="http://schemas.microsoft.com/office/drawing/2014/main" id="{1ECD3E00-E0E7-2A64-32F9-2C89AD4B9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217714"/>
            <a:ext cx="9956800" cy="1143000"/>
          </a:xfrm>
        </p:spPr>
        <p:txBody>
          <a:bodyPr>
            <a:normAutofit/>
          </a:bodyPr>
          <a:lstStyle/>
          <a:p>
            <a:pPr algn="r"/>
            <a:r>
              <a:rPr lang="fa-IR" sz="2800" dirty="0">
                <a:solidFill>
                  <a:srgbClr val="FF0000"/>
                </a:solidFill>
                <a:cs typeface="B Titr" pitchFamily="2" charset="-78"/>
              </a:rPr>
              <a:t>مشاغل تیپ </a:t>
            </a:r>
            <a:r>
              <a:rPr lang="fa-IR" sz="3600" dirty="0">
                <a:solidFill>
                  <a:srgbClr val="FF0000"/>
                </a:solidFill>
                <a:cs typeface="B Titr" pitchFamily="2" charset="-78"/>
              </a:rPr>
              <a:t>متهور</a:t>
            </a:r>
            <a:endParaRPr lang="fa-IR" sz="3600" dirty="0"/>
          </a:p>
        </p:txBody>
      </p:sp>
      <p:sp>
        <p:nvSpPr>
          <p:cNvPr id="3" name="Content Placeholder 2"/>
          <p:cNvSpPr>
            <a:spLocks noGrp="1"/>
          </p:cNvSpPr>
          <p:nvPr>
            <p:ph sz="quarter" idx="1"/>
          </p:nvPr>
        </p:nvSpPr>
        <p:spPr>
          <a:xfrm>
            <a:off x="2" y="1355031"/>
            <a:ext cx="9956800" cy="4873752"/>
          </a:xfrm>
        </p:spPr>
        <p:txBody>
          <a:bodyPr>
            <a:noAutofit/>
          </a:bodyPr>
          <a:lstStyle/>
          <a:p>
            <a:pPr algn="r" rtl="1"/>
            <a:r>
              <a:rPr lang="fa-IR" sz="3200" dirty="0">
                <a:cs typeface="B Titr" pitchFamily="2" charset="-78"/>
              </a:rPr>
              <a:t>اداره كردن دیگران برای تحصیل اهداف</a:t>
            </a:r>
          </a:p>
          <a:p>
            <a:pPr marL="0" indent="0" algn="r" rtl="1">
              <a:buNone/>
            </a:pPr>
            <a:r>
              <a:rPr lang="fa-IR" sz="3200" dirty="0">
                <a:cs typeface="B Titr" pitchFamily="2" charset="-78"/>
              </a:rPr>
              <a:t>  سازمان یا به دست آوردن درآمد اقتصادی</a:t>
            </a:r>
          </a:p>
          <a:p>
            <a:pPr algn="r" rtl="1"/>
            <a:r>
              <a:rPr lang="fa-IR" sz="3200" dirty="0">
                <a:cs typeface="B Titr" pitchFamily="2" charset="-78"/>
              </a:rPr>
              <a:t>(</a:t>
            </a:r>
            <a:r>
              <a:rPr lang="fa-IR" sz="3200" dirty="0">
                <a:solidFill>
                  <a:srgbClr val="FF0000"/>
                </a:solidFill>
                <a:cs typeface="B Titr" pitchFamily="2" charset="-78"/>
              </a:rPr>
              <a:t>مدیریت</a:t>
            </a:r>
            <a:r>
              <a:rPr lang="fa-IR" sz="3200" dirty="0">
                <a:cs typeface="B Titr" pitchFamily="2" charset="-78"/>
              </a:rPr>
              <a:t>) ؛ و بیزاری نسبت به فعالیتهای مشاهده ای ، نمادی و سازمان یافته است مانند: </a:t>
            </a:r>
          </a:p>
          <a:p>
            <a:pPr algn="r" rtl="1"/>
            <a:r>
              <a:rPr lang="fa-IR" sz="3200" dirty="0">
                <a:solidFill>
                  <a:schemeClr val="accent5"/>
                </a:solidFill>
                <a:cs typeface="B Titr" pitchFamily="2" charset="-78"/>
              </a:rPr>
              <a:t>مدیر، بازاریاب ، دادستان، قاضی ، </a:t>
            </a:r>
            <a:r>
              <a:rPr lang="fa-IR" sz="2800" dirty="0">
                <a:solidFill>
                  <a:schemeClr val="accent5"/>
                </a:solidFill>
                <a:cs typeface="B Titr" pitchFamily="2" charset="-78"/>
              </a:rPr>
              <a:t>وکیل </a:t>
            </a:r>
            <a:r>
              <a:rPr lang="fa-IR" sz="3200" dirty="0">
                <a:solidFill>
                  <a:schemeClr val="accent5"/>
                </a:solidFill>
                <a:cs typeface="B Titr" pitchFamily="2" charset="-78"/>
              </a:rPr>
              <a:t>، خرده فروش ، رئیس دانشگاه، مترجم، کارآگاه خصوصی، تاجر، سیاستمدار، واسطه گر، نماینده مجلس، مشاور، مهماندار هواپیما ، حسابدار مالیاتی، بازرس بهداشت محیط کار، مامورخرید وفروش، کارشناس علوم سیاسی، کارشناس روابط بین الملل، مهندس صنایع</a:t>
            </a:r>
            <a:br>
              <a:rPr lang="en-US" sz="3200" dirty="0">
                <a:solidFill>
                  <a:schemeClr val="accent5"/>
                </a:solidFill>
                <a:cs typeface="B Titr" pitchFamily="2" charset="-78"/>
              </a:rPr>
            </a:br>
            <a:endParaRPr lang="fa-IR" sz="3200" dirty="0">
              <a:solidFill>
                <a:schemeClr val="accent5"/>
              </a:solidFill>
              <a:cs typeface="B Titr" pitchFamily="2" charset="-78"/>
            </a:endParaRPr>
          </a:p>
        </p:txBody>
      </p:sp>
      <p:pic>
        <p:nvPicPr>
          <p:cNvPr id="7170" name="Picture 2" descr="Afbeeldingsresultaat voor ‫قاضی‬‎">
            <a:hlinkClick r:id="rId2"/>
          </p:cNvPr>
          <p:cNvPicPr>
            <a:picLocks noChangeAspect="1" noChangeArrowheads="1"/>
          </p:cNvPicPr>
          <p:nvPr/>
        </p:nvPicPr>
        <p:blipFill>
          <a:blip r:embed="rId3"/>
          <a:srcRect/>
          <a:stretch>
            <a:fillRect/>
          </a:stretch>
        </p:blipFill>
        <p:spPr bwMode="auto">
          <a:xfrm>
            <a:off x="2" y="1"/>
            <a:ext cx="3628569" cy="2261144"/>
          </a:xfrm>
          <a:prstGeom prst="rect">
            <a:avLst/>
          </a:prstGeom>
          <a:noFill/>
        </p:spPr>
      </p:pic>
      <p:pic>
        <p:nvPicPr>
          <p:cNvPr id="4" name="Picture 3">
            <a:extLst>
              <a:ext uri="{FF2B5EF4-FFF2-40B4-BE49-F238E27FC236}">
                <a16:creationId xmlns:a16="http://schemas.microsoft.com/office/drawing/2014/main" id="{F8900880-1D5F-C8FD-DBB5-372698754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246743"/>
            <a:ext cx="6125029" cy="1143000"/>
          </a:xfrm>
        </p:spPr>
        <p:txBody>
          <a:bodyPr>
            <a:normAutofit/>
          </a:bodyPr>
          <a:lstStyle/>
          <a:p>
            <a:pPr algn="ctr"/>
            <a:r>
              <a:rPr lang="fa-IR" sz="3600" dirty="0">
                <a:solidFill>
                  <a:srgbClr val="FF0000"/>
                </a:solidFill>
                <a:cs typeface="B Titr" pitchFamily="2" charset="-78"/>
              </a:rPr>
              <a:t>6 . نوع هنری </a:t>
            </a:r>
            <a:endParaRPr lang="en-US" sz="3600" dirty="0">
              <a:solidFill>
                <a:srgbClr val="FF0000"/>
              </a:solidFill>
              <a:cs typeface="B Titr" pitchFamily="2" charset="-78"/>
            </a:endParaRPr>
          </a:p>
        </p:txBody>
      </p:sp>
      <p:sp>
        <p:nvSpPr>
          <p:cNvPr id="3" name="Content Placeholder 2"/>
          <p:cNvSpPr>
            <a:spLocks noGrp="1"/>
          </p:cNvSpPr>
          <p:nvPr>
            <p:ph sz="quarter" idx="1"/>
          </p:nvPr>
        </p:nvSpPr>
        <p:spPr>
          <a:xfrm>
            <a:off x="0" y="1434873"/>
            <a:ext cx="10885713" cy="5125584"/>
          </a:xfrm>
        </p:spPr>
        <p:txBody>
          <a:bodyPr>
            <a:noAutofit/>
          </a:bodyPr>
          <a:lstStyle/>
          <a:p>
            <a:pPr algn="r" rtl="1">
              <a:buNone/>
            </a:pPr>
            <a:r>
              <a:rPr lang="fa-IR" sz="2800" dirty="0">
                <a:cs typeface="B Titr" pitchFamily="2" charset="-78"/>
              </a:rPr>
              <a:t>افراد این طبقه در شناسائی و بیان خصوصیات خود مهارت </a:t>
            </a:r>
          </a:p>
          <a:p>
            <a:pPr algn="r" rtl="1">
              <a:buNone/>
            </a:pPr>
            <a:r>
              <a:rPr lang="fa-IR" sz="2800" dirty="0">
                <a:cs typeface="B Titr" pitchFamily="2" charset="-78"/>
              </a:rPr>
              <a:t>دارند </a:t>
            </a:r>
            <a:r>
              <a:rPr lang="fa-IR" sz="2800" dirty="0">
                <a:solidFill>
                  <a:srgbClr val="FF0000"/>
                </a:solidFill>
                <a:cs typeface="B Titr" pitchFamily="2" charset="-78"/>
              </a:rPr>
              <a:t>از نظم و ترتیب بدورند </a:t>
            </a:r>
            <a:r>
              <a:rPr lang="fa-IR" sz="2800" dirty="0">
                <a:cs typeface="B Titr" pitchFamily="2" charset="-78"/>
              </a:rPr>
              <a:t>، در روابط خود با دیگران حساسند، کمتر به کنترل خود       می پردازند، و به سادگی در مورد عواطف و احساسات خود صحبت و گفتگو می نمایند  این عده به صفات زنانه بیش از صفات مردانه گرایش دارند و به مبارزه با مشکلات محیطی از طریق ارائه آثار هنری اقدام می نمایند .</a:t>
            </a:r>
          </a:p>
          <a:p>
            <a:pPr algn="ctr" rtl="1">
              <a:buNone/>
            </a:pPr>
            <a:r>
              <a:rPr lang="fa-IR" sz="3200" dirty="0">
                <a:solidFill>
                  <a:srgbClr val="FF0000"/>
                </a:solidFill>
                <a:cs typeface="B Titr" pitchFamily="2" charset="-78"/>
              </a:rPr>
              <a:t>ویژگیهای تیپ هنری:</a:t>
            </a:r>
          </a:p>
          <a:p>
            <a:pPr algn="r" rtl="1">
              <a:lnSpc>
                <a:spcPct val="150000"/>
              </a:lnSpc>
              <a:buNone/>
            </a:pPr>
            <a:r>
              <a:rPr lang="fa-IR" sz="2800" dirty="0">
                <a:solidFill>
                  <a:srgbClr val="0070C0"/>
                </a:solidFill>
                <a:cs typeface="B Titr" pitchFamily="2" charset="-78"/>
              </a:rPr>
              <a:t>      مبهم، خیال پرداز، بی نظم، غیرعملی، سازش ناپذیر،عاطفی، مبتكر، مستقل،آرمانگرا ، درون نگر، </a:t>
            </a:r>
            <a:r>
              <a:rPr lang="fa-IR" sz="2800" b="1" dirty="0">
                <a:ln w="11430"/>
                <a:solidFill>
                  <a:srgbClr val="0070C0"/>
                </a:solidFill>
                <a:cs typeface="B Titr" pitchFamily="2" charset="-78"/>
              </a:rPr>
              <a:t>انجام فعالیت های هنری را ترجیح می دهند، خلاقیت بالا، درگیر کارهایی که با ایده های نو سروکاردارند ،  حساس و احساسی.</a:t>
            </a:r>
            <a:endParaRPr lang="en-US" sz="2800" dirty="0">
              <a:solidFill>
                <a:srgbClr val="00B0F0"/>
              </a:solidFill>
              <a:cs typeface="B Titr" pitchFamily="2" charset="-78"/>
            </a:endParaRPr>
          </a:p>
          <a:p>
            <a:pPr algn="r" rtl="1">
              <a:buNone/>
            </a:pPr>
            <a:endParaRPr lang="en-US" sz="2800" dirty="0"/>
          </a:p>
          <a:p>
            <a:pPr algn="r" rtl="1">
              <a:buNone/>
            </a:pPr>
            <a:endParaRPr lang="fa-IR" sz="2800" dirty="0">
              <a:cs typeface="B Titr" pitchFamily="2" charset="-78"/>
            </a:endParaRPr>
          </a:p>
          <a:p>
            <a:pPr algn="r" rtl="1">
              <a:buNone/>
            </a:pPr>
            <a:endParaRPr lang="fa-IR" sz="2800" dirty="0">
              <a:cs typeface="B Titr" pitchFamily="2" charset="-78"/>
            </a:endParaRPr>
          </a:p>
        </p:txBody>
      </p:sp>
      <p:pic>
        <p:nvPicPr>
          <p:cNvPr id="6147" name="Picture 3" descr="C:\Users\acer\Desktop\جلسات هدایت تحصیلی\عکس\hou13174.jpg"/>
          <p:cNvPicPr>
            <a:picLocks noChangeAspect="1" noChangeArrowheads="1"/>
          </p:cNvPicPr>
          <p:nvPr/>
        </p:nvPicPr>
        <p:blipFill>
          <a:blip r:embed="rId2"/>
          <a:srcRect/>
          <a:stretch>
            <a:fillRect/>
          </a:stretch>
        </p:blipFill>
        <p:spPr bwMode="auto">
          <a:xfrm>
            <a:off x="0" y="2"/>
            <a:ext cx="3454399" cy="2000239"/>
          </a:xfrm>
          <a:prstGeom prst="rect">
            <a:avLst/>
          </a:prstGeom>
          <a:noFill/>
        </p:spPr>
      </p:pic>
      <p:pic>
        <p:nvPicPr>
          <p:cNvPr id="4" name="Picture 3">
            <a:extLst>
              <a:ext uri="{FF2B5EF4-FFF2-40B4-BE49-F238E27FC236}">
                <a16:creationId xmlns:a16="http://schemas.microsoft.com/office/drawing/2014/main" id="{86E868D7-25C2-6D0A-040C-453202A6C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63" y="304800"/>
            <a:ext cx="8596668" cy="1320800"/>
          </a:xfrm>
        </p:spPr>
        <p:txBody>
          <a:bodyPr>
            <a:normAutofit/>
          </a:bodyPr>
          <a:lstStyle/>
          <a:p>
            <a:pPr algn="ctr"/>
            <a:r>
              <a:rPr lang="fa-IR" sz="3600" dirty="0">
                <a:solidFill>
                  <a:srgbClr val="FF0000"/>
                </a:solidFill>
                <a:cs typeface="B Titr" pitchFamily="2" charset="-78"/>
              </a:rPr>
              <a:t>مشاغل تیپ هنری:</a:t>
            </a:r>
            <a:endParaRPr lang="fa-IR" sz="3600" dirty="0"/>
          </a:p>
        </p:txBody>
      </p:sp>
      <p:sp>
        <p:nvSpPr>
          <p:cNvPr id="3" name="Content Placeholder 2"/>
          <p:cNvSpPr>
            <a:spLocks noGrp="1"/>
          </p:cNvSpPr>
          <p:nvPr>
            <p:ph sz="quarter" idx="1"/>
          </p:nvPr>
        </p:nvSpPr>
        <p:spPr>
          <a:xfrm>
            <a:off x="-464457" y="1013961"/>
            <a:ext cx="10450286" cy="4501468"/>
          </a:xfrm>
        </p:spPr>
        <p:txBody>
          <a:bodyPr>
            <a:noAutofit/>
          </a:bodyPr>
          <a:lstStyle/>
          <a:p>
            <a:pPr algn="r" rtl="1"/>
            <a:r>
              <a:rPr lang="fa-IR" sz="2800" dirty="0">
                <a:cs typeface="B Titr" pitchFamily="2" charset="-78"/>
              </a:rPr>
              <a:t>فعالیتهای پیچیده، آزاد و غیرمنظم كه شامل سر و كار داشتن با مواد فیزیكی ، كلامی یا انسانی برای خلق اشكال یا محصولات هنری                                                و نوعی بیزاری از فعالیتهای آشكار ، سازمان یافته و مرتب است . </a:t>
            </a:r>
          </a:p>
          <a:p>
            <a:pPr algn="r" rtl="1"/>
            <a:r>
              <a:rPr lang="fa-IR" sz="2800" dirty="0">
                <a:cs typeface="B Titr" pitchFamily="2" charset="-78"/>
              </a:rPr>
              <a:t>این تمایلات رفتاری به نوبه خود ، منتهی به اكتساب صلاحیتهای هنری - زبان ، موسیقی ، نمایش و نویسندگی در فرد می شود مانند: </a:t>
            </a:r>
          </a:p>
          <a:p>
            <a:pPr algn="r" rtl="1"/>
            <a:r>
              <a:rPr lang="fa-IR" sz="2800" dirty="0">
                <a:solidFill>
                  <a:schemeClr val="accent5"/>
                </a:solidFill>
                <a:cs typeface="B Titr" pitchFamily="2" charset="-78"/>
              </a:rPr>
              <a:t>معماری، طراح، فیلمنامه نویس، خوشنویس، شاعر، بازیگر، خبرنگار،            روزنامه نگار، فیلمبردار، نوازنده ، مردم شناس، باستان شناس، مشاغل مربوط </a:t>
            </a:r>
          </a:p>
          <a:p>
            <a:pPr marL="0" indent="0" algn="r" rtl="1">
              <a:buNone/>
            </a:pPr>
            <a:r>
              <a:rPr lang="fa-IR" sz="2800" dirty="0">
                <a:solidFill>
                  <a:schemeClr val="accent5"/>
                </a:solidFill>
                <a:cs typeface="B Titr" pitchFamily="2" charset="-78"/>
              </a:rPr>
              <a:t>     به هنرهای تجسمی، تزئینی و نمایشی، سردبیر مجله و روزنامه ،مترجم</a:t>
            </a:r>
            <a:endParaRPr lang="en-US" sz="2800" dirty="0">
              <a:solidFill>
                <a:schemeClr val="accent5"/>
              </a:solidFill>
              <a:cs typeface="B Titr" pitchFamily="2" charset="-78"/>
            </a:endParaRPr>
          </a:p>
        </p:txBody>
      </p:sp>
      <p:pic>
        <p:nvPicPr>
          <p:cNvPr id="4097" name="Picture 1" descr="C:\Users\acer\Desktop\جلسات هدایت تحصیلی\عکس\ra4-1593.jpg"/>
          <p:cNvPicPr>
            <a:picLocks noChangeAspect="1" noChangeArrowheads="1"/>
          </p:cNvPicPr>
          <p:nvPr/>
        </p:nvPicPr>
        <p:blipFill>
          <a:blip r:embed="rId2"/>
          <a:srcRect/>
          <a:stretch>
            <a:fillRect/>
          </a:stretch>
        </p:blipFill>
        <p:spPr bwMode="auto">
          <a:xfrm>
            <a:off x="1" y="4786298"/>
            <a:ext cx="2183612" cy="2071702"/>
          </a:xfrm>
          <a:prstGeom prst="rect">
            <a:avLst/>
          </a:prstGeom>
          <a:noFill/>
        </p:spPr>
      </p:pic>
      <p:pic>
        <p:nvPicPr>
          <p:cNvPr id="4098" name="Picture 2" descr="C:\Users\acer\Desktop\جلسات هدایت تحصیلی\عکس\ra4-5107.jpg"/>
          <p:cNvPicPr>
            <a:picLocks noChangeAspect="1" noChangeArrowheads="1"/>
          </p:cNvPicPr>
          <p:nvPr/>
        </p:nvPicPr>
        <p:blipFill>
          <a:blip r:embed="rId3"/>
          <a:srcRect/>
          <a:stretch>
            <a:fillRect/>
          </a:stretch>
        </p:blipFill>
        <p:spPr bwMode="auto">
          <a:xfrm>
            <a:off x="10202171" y="473004"/>
            <a:ext cx="1809720" cy="5583382"/>
          </a:xfrm>
          <a:prstGeom prst="rect">
            <a:avLst/>
          </a:prstGeom>
          <a:noFill/>
        </p:spPr>
      </p:pic>
      <p:pic>
        <p:nvPicPr>
          <p:cNvPr id="4" name="Picture 3">
            <a:extLst>
              <a:ext uri="{FF2B5EF4-FFF2-40B4-BE49-F238E27FC236}">
                <a16:creationId xmlns:a16="http://schemas.microsoft.com/office/drawing/2014/main" id="{E84C830B-7810-C517-056D-DE8204B205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582" y="4987637"/>
            <a:ext cx="8085059" cy="1268760"/>
          </a:xfrm>
        </p:spPr>
        <p:txBody>
          <a:bodyPr/>
          <a:lstStyle/>
          <a:p>
            <a:pPr algn="ctr"/>
            <a:endParaRPr lang="fa-IR" sz="4800" b="1" dirty="0">
              <a:solidFill>
                <a:srgbClr val="002060"/>
              </a:solidFill>
              <a:cs typeface="B Nazanin" panose="00000400000000000000" pitchFamily="2" charset="-78"/>
            </a:endParaRPr>
          </a:p>
        </p:txBody>
      </p:sp>
      <p:sp>
        <p:nvSpPr>
          <p:cNvPr id="3" name="Subtitle 2"/>
          <p:cNvSpPr>
            <a:spLocks noGrp="1"/>
          </p:cNvSpPr>
          <p:nvPr>
            <p:ph type="subTitle" idx="1"/>
          </p:nvPr>
        </p:nvSpPr>
        <p:spPr>
          <a:xfrm>
            <a:off x="2230582" y="179691"/>
            <a:ext cx="8472987" cy="3173110"/>
          </a:xfrm>
        </p:spPr>
        <p:txBody>
          <a:bodyPr>
            <a:noAutofit/>
          </a:bodyPr>
          <a:lstStyle/>
          <a:p>
            <a:pPr algn="r"/>
            <a:r>
              <a:rPr lang="fa-IR" sz="2800" b="1" dirty="0">
                <a:solidFill>
                  <a:schemeClr val="tx1"/>
                </a:solidFill>
                <a:cs typeface="B Nazanin" panose="00000400000000000000" pitchFamily="2" charset="-78"/>
              </a:rPr>
              <a:t>                              </a:t>
            </a:r>
            <a:r>
              <a:rPr lang="fa-IR" b="1" dirty="0">
                <a:solidFill>
                  <a:srgbClr val="FF0000"/>
                </a:solidFill>
                <a:cs typeface="B Nazanin" panose="00000400000000000000" pitchFamily="2" charset="-78"/>
              </a:rPr>
              <a:t>2- انتخابهای مهم در زندگی</a:t>
            </a:r>
            <a:endParaRPr lang="fa-IR" sz="2800" b="1" dirty="0">
              <a:solidFill>
                <a:srgbClr val="FF0000"/>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02" y="4170219"/>
            <a:ext cx="10571018" cy="2618509"/>
          </a:xfrm>
          <a:prstGeom prst="rect">
            <a:avLst/>
          </a:prstGeom>
        </p:spPr>
      </p:pic>
      <p:sp>
        <p:nvSpPr>
          <p:cNvPr id="6" name="Oval 5"/>
          <p:cNvSpPr/>
          <p:nvPr/>
        </p:nvSpPr>
        <p:spPr>
          <a:xfrm rot="10800000" flipH="1" flipV="1">
            <a:off x="2809475" y="1066590"/>
            <a:ext cx="2119745" cy="13993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رشته</a:t>
            </a:r>
          </a:p>
        </p:txBody>
      </p:sp>
      <p:sp>
        <p:nvSpPr>
          <p:cNvPr id="7" name="Oval 6"/>
          <p:cNvSpPr/>
          <p:nvPr/>
        </p:nvSpPr>
        <p:spPr>
          <a:xfrm rot="10800000" flipH="1" flipV="1">
            <a:off x="8195896" y="1066387"/>
            <a:ext cx="2119745" cy="139931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tx1"/>
                </a:solidFill>
                <a:cs typeface="B Nazanin" panose="00000400000000000000" pitchFamily="2" charset="-78"/>
              </a:rPr>
              <a:t>انتخاب دوست</a:t>
            </a:r>
          </a:p>
        </p:txBody>
      </p:sp>
      <p:sp>
        <p:nvSpPr>
          <p:cNvPr id="8" name="Oval 7"/>
          <p:cNvSpPr/>
          <p:nvPr/>
        </p:nvSpPr>
        <p:spPr>
          <a:xfrm rot="10800000" flipH="1" flipV="1">
            <a:off x="6120711" y="2618303"/>
            <a:ext cx="2119745" cy="13993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شغل</a:t>
            </a:r>
          </a:p>
        </p:txBody>
      </p:sp>
      <p:sp>
        <p:nvSpPr>
          <p:cNvPr id="9" name="Oval 8"/>
          <p:cNvSpPr/>
          <p:nvPr/>
        </p:nvSpPr>
        <p:spPr>
          <a:xfrm rot="10800000" flipH="1" flipV="1">
            <a:off x="835202" y="2659661"/>
            <a:ext cx="2119745" cy="1399310"/>
          </a:xfrm>
          <a:prstGeom prst="ellipse">
            <a:avLst/>
          </a:prstGeom>
          <a:solidFill>
            <a:srgbClr val="DEE22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انتخاب همسر</a:t>
            </a:r>
          </a:p>
        </p:txBody>
      </p:sp>
      <p:pic>
        <p:nvPicPr>
          <p:cNvPr id="10" name="Picture 9">
            <a:extLst>
              <a:ext uri="{FF2B5EF4-FFF2-40B4-BE49-F238E27FC236}">
                <a16:creationId xmlns:a16="http://schemas.microsoft.com/office/drawing/2014/main" id="{015D4EC9-ED5B-3971-F72C-4E2967366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9859336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chemeClr val="accent5"/>
                </a:solidFill>
                <a:cs typeface="B Titr" pitchFamily="2" charset="-78"/>
              </a:rPr>
              <a:t>رابطه تیپ های شخصیتی و رشته تحصیلی</a:t>
            </a:r>
          </a:p>
        </p:txBody>
      </p:sp>
      <p:sp>
        <p:nvSpPr>
          <p:cNvPr id="3" name="Content Placeholder 2"/>
          <p:cNvSpPr>
            <a:spLocks noGrp="1"/>
          </p:cNvSpPr>
          <p:nvPr>
            <p:ph sz="quarter" idx="1"/>
          </p:nvPr>
        </p:nvSpPr>
        <p:spPr>
          <a:xfrm>
            <a:off x="-469294" y="1304247"/>
            <a:ext cx="8596668" cy="5553753"/>
          </a:xfrm>
        </p:spPr>
        <p:txBody>
          <a:bodyPr>
            <a:normAutofit lnSpcReduction="10000"/>
          </a:bodyPr>
          <a:lstStyle/>
          <a:p>
            <a:pPr algn="r" rtl="1"/>
            <a:r>
              <a:rPr lang="fa-IR" sz="2800" dirty="0">
                <a:solidFill>
                  <a:schemeClr val="tx1"/>
                </a:solidFill>
                <a:cs typeface="B Titr" pitchFamily="2" charset="-78"/>
              </a:rPr>
              <a:t>شاخه نظری:</a:t>
            </a:r>
          </a:p>
          <a:p>
            <a:pPr marL="0" indent="0" algn="r" rtl="1">
              <a:buNone/>
            </a:pPr>
            <a:r>
              <a:rPr lang="fa-IR" sz="2800" dirty="0">
                <a:solidFill>
                  <a:srgbClr val="FF0000"/>
                </a:solidFill>
                <a:cs typeface="B Titr" pitchFamily="2" charset="-78"/>
              </a:rPr>
              <a:t>    ریاضی:</a:t>
            </a:r>
            <a:r>
              <a:rPr lang="fa-IR" sz="3600" dirty="0">
                <a:cs typeface="B Titr" pitchFamily="2" charset="-78"/>
              </a:rPr>
              <a:t> </a:t>
            </a:r>
            <a:r>
              <a:rPr lang="fa-IR" sz="2400" dirty="0">
                <a:cs typeface="B Titr" pitchFamily="2" charset="-78"/>
              </a:rPr>
              <a:t>واقع گرا، جستجوگر و هنری</a:t>
            </a:r>
            <a:endParaRPr lang="fa-IR" sz="3600" dirty="0">
              <a:cs typeface="B Titr" pitchFamily="2" charset="-78"/>
            </a:endParaRPr>
          </a:p>
          <a:p>
            <a:pPr marL="0" indent="0" algn="r" rtl="1">
              <a:buNone/>
            </a:pPr>
            <a:r>
              <a:rPr lang="fa-IR" sz="2800" dirty="0">
                <a:solidFill>
                  <a:srgbClr val="FF0000"/>
                </a:solidFill>
                <a:cs typeface="B Titr" pitchFamily="2" charset="-78"/>
              </a:rPr>
              <a:t>    تجربی: </a:t>
            </a:r>
            <a:r>
              <a:rPr lang="fa-IR" sz="2400" dirty="0">
                <a:cs typeface="B Titr" pitchFamily="2" charset="-78"/>
              </a:rPr>
              <a:t>جستجوگر، هنری و اجتماعی</a:t>
            </a:r>
            <a:endParaRPr lang="fa-IR" sz="3600" dirty="0">
              <a:cs typeface="B Titr" pitchFamily="2" charset="-78"/>
            </a:endParaRPr>
          </a:p>
          <a:p>
            <a:pPr marL="0" indent="0" algn="r" rtl="1">
              <a:buNone/>
            </a:pPr>
            <a:r>
              <a:rPr lang="fa-IR" sz="2800" dirty="0">
                <a:solidFill>
                  <a:srgbClr val="FF0000"/>
                </a:solidFill>
                <a:cs typeface="B Titr" pitchFamily="2" charset="-78"/>
              </a:rPr>
              <a:t>    انسانی: </a:t>
            </a:r>
            <a:r>
              <a:rPr lang="fa-IR" sz="2400" dirty="0">
                <a:cs typeface="B Titr" pitchFamily="2" charset="-78"/>
              </a:rPr>
              <a:t>هنری، اجتماعی و متهور</a:t>
            </a:r>
          </a:p>
          <a:p>
            <a:pPr marL="0" indent="0" algn="r" rtl="1">
              <a:buNone/>
            </a:pPr>
            <a:r>
              <a:rPr lang="fa-IR" sz="2400" dirty="0">
                <a:solidFill>
                  <a:srgbClr val="FF0000"/>
                </a:solidFill>
                <a:cs typeface="B Titr" pitchFamily="2" charset="-78"/>
              </a:rPr>
              <a:t>    علوم و معارف اسلامی: </a:t>
            </a:r>
            <a:r>
              <a:rPr lang="fa-IR" sz="2000" dirty="0">
                <a:cs typeface="B Titr" pitchFamily="2" charset="-78"/>
              </a:rPr>
              <a:t>اجتماعی، قراردادی و جستجوگر </a:t>
            </a:r>
            <a:endParaRPr lang="fa-IR" sz="2800" dirty="0">
              <a:cs typeface="B Titr" pitchFamily="2" charset="-78"/>
            </a:endParaRPr>
          </a:p>
          <a:p>
            <a:pPr algn="r" rtl="1"/>
            <a:r>
              <a:rPr lang="fa-IR" sz="3000" dirty="0">
                <a:solidFill>
                  <a:schemeClr val="tx1"/>
                </a:solidFill>
                <a:cs typeface="B Titr" pitchFamily="2" charset="-78"/>
              </a:rPr>
              <a:t>شاخه فنی و حرفه ای و کاردانش:</a:t>
            </a:r>
          </a:p>
          <a:p>
            <a:pPr marL="0" indent="0" algn="r" rtl="1">
              <a:buNone/>
            </a:pPr>
            <a:r>
              <a:rPr lang="fa-IR" sz="3000" dirty="0">
                <a:solidFill>
                  <a:srgbClr val="FF0000"/>
                </a:solidFill>
                <a:cs typeface="B Titr" pitchFamily="2" charset="-78"/>
              </a:rPr>
              <a:t>    صنعت: </a:t>
            </a:r>
            <a:r>
              <a:rPr lang="fa-IR" sz="2400" dirty="0">
                <a:cs typeface="B Titr" pitchFamily="2" charset="-78"/>
              </a:rPr>
              <a:t>واقع گرا و قراردادی</a:t>
            </a:r>
          </a:p>
          <a:p>
            <a:pPr marL="0" indent="0" algn="r" rtl="1">
              <a:buNone/>
            </a:pPr>
            <a:r>
              <a:rPr lang="fa-IR" sz="3000" dirty="0">
                <a:solidFill>
                  <a:srgbClr val="FF0000"/>
                </a:solidFill>
                <a:cs typeface="B Titr" pitchFamily="2" charset="-78"/>
              </a:rPr>
              <a:t>    کشاورزی:</a:t>
            </a:r>
            <a:r>
              <a:rPr lang="fa-IR" sz="3000" dirty="0">
                <a:cs typeface="B Titr" pitchFamily="2" charset="-78"/>
              </a:rPr>
              <a:t> </a:t>
            </a:r>
            <a:r>
              <a:rPr lang="fa-IR" sz="2400" dirty="0">
                <a:cs typeface="B Titr" pitchFamily="2" charset="-78"/>
              </a:rPr>
              <a:t>جستجوگر و واقع گرا</a:t>
            </a:r>
          </a:p>
          <a:p>
            <a:pPr marL="0" indent="0" algn="r" rtl="1">
              <a:buNone/>
            </a:pPr>
            <a:r>
              <a:rPr lang="fa-IR" sz="3000" dirty="0">
                <a:solidFill>
                  <a:srgbClr val="FF0000"/>
                </a:solidFill>
                <a:cs typeface="B Titr" pitchFamily="2" charset="-78"/>
              </a:rPr>
              <a:t>    خدمات: </a:t>
            </a:r>
            <a:r>
              <a:rPr lang="fa-IR" sz="2600" dirty="0">
                <a:cs typeface="B Titr" pitchFamily="2" charset="-78"/>
              </a:rPr>
              <a:t>هنری، اجتماعی و قراردادی</a:t>
            </a:r>
          </a:p>
          <a:p>
            <a:pPr marL="0" indent="0" algn="r" rtl="1">
              <a:buNone/>
            </a:pPr>
            <a:r>
              <a:rPr lang="fa-IR" sz="3000" dirty="0">
                <a:solidFill>
                  <a:srgbClr val="FF0000"/>
                </a:solidFill>
                <a:cs typeface="B Titr" pitchFamily="2" charset="-78"/>
              </a:rPr>
              <a:t>    هنر:</a:t>
            </a:r>
            <a:r>
              <a:rPr lang="fa-IR" sz="2600" dirty="0">
                <a:cs typeface="B Titr" pitchFamily="2" charset="-78"/>
              </a:rPr>
              <a:t> هنری و اجتماعی</a:t>
            </a:r>
            <a:endParaRPr lang="fa-IR" sz="3600" dirty="0">
              <a:cs typeface="B Titr" pitchFamily="2" charset="-78"/>
            </a:endParaRPr>
          </a:p>
          <a:p>
            <a:pPr algn="r" rtl="1"/>
            <a:endParaRPr lang="fa-IR" sz="3600" dirty="0">
              <a:cs typeface="B Titr" pitchFamily="2" charset="-78"/>
            </a:endParaRPr>
          </a:p>
        </p:txBody>
      </p:sp>
      <p:pic>
        <p:nvPicPr>
          <p:cNvPr id="4" name="Picture 3">
            <a:extLst>
              <a:ext uri="{FF2B5EF4-FFF2-40B4-BE49-F238E27FC236}">
                <a16:creationId xmlns:a16="http://schemas.microsoft.com/office/drawing/2014/main" id="{DDD5672A-56A3-27C3-E920-3CB9858B1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609600"/>
            <a:ext cx="8998232" cy="1320800"/>
          </a:xfrm>
        </p:spPr>
        <p:txBody>
          <a:bodyPr/>
          <a:lstStyle/>
          <a:p>
            <a:pPr algn="r" rtl="1"/>
            <a:r>
              <a:rPr lang="fa-IR" dirty="0">
                <a:solidFill>
                  <a:srgbClr val="FF0000"/>
                </a:solidFill>
                <a:cs typeface="B Titr" pitchFamily="2" charset="-78"/>
              </a:rPr>
              <a:t>کسب اطلاعات جامع درباره رشته های دانشگاهی :</a:t>
            </a:r>
          </a:p>
        </p:txBody>
      </p:sp>
      <p:sp>
        <p:nvSpPr>
          <p:cNvPr id="3" name="Content Placeholder 2"/>
          <p:cNvSpPr>
            <a:spLocks noGrp="1"/>
          </p:cNvSpPr>
          <p:nvPr>
            <p:ph idx="1"/>
          </p:nvPr>
        </p:nvSpPr>
        <p:spPr>
          <a:xfrm>
            <a:off x="720878" y="1306287"/>
            <a:ext cx="8815008" cy="5355770"/>
          </a:xfrm>
        </p:spPr>
        <p:txBody>
          <a:bodyPr>
            <a:normAutofit/>
          </a:bodyPr>
          <a:lstStyle/>
          <a:p>
            <a:pPr algn="r" rtl="1">
              <a:lnSpc>
                <a:spcPct val="150000"/>
              </a:lnSpc>
            </a:pPr>
            <a:r>
              <a:rPr lang="fa-IR" sz="2800" dirty="0">
                <a:cs typeface="B Titr" pitchFamily="2" charset="-78"/>
              </a:rPr>
              <a:t>دفترچه انتخاب رشته</a:t>
            </a:r>
          </a:p>
          <a:p>
            <a:pPr algn="r" rtl="1">
              <a:lnSpc>
                <a:spcPct val="150000"/>
              </a:lnSpc>
            </a:pPr>
            <a:r>
              <a:rPr lang="fa-IR" sz="2800" dirty="0">
                <a:cs typeface="B Titr" pitchFamily="2" charset="-78"/>
              </a:rPr>
              <a:t>سایت سازمان سنجش</a:t>
            </a:r>
          </a:p>
          <a:p>
            <a:pPr algn="r" rtl="1">
              <a:lnSpc>
                <a:spcPct val="150000"/>
              </a:lnSpc>
            </a:pPr>
            <a:r>
              <a:rPr lang="fa-IR" sz="2800" dirty="0">
                <a:cs typeface="B Titr" pitchFamily="2" charset="-78"/>
              </a:rPr>
              <a:t>سایت های دانشگاهی </a:t>
            </a:r>
          </a:p>
          <a:p>
            <a:pPr algn="r" rtl="1">
              <a:lnSpc>
                <a:spcPct val="150000"/>
              </a:lnSpc>
            </a:pPr>
            <a:r>
              <a:rPr lang="fa-IR" sz="2800" dirty="0">
                <a:cs typeface="B Titr" pitchFamily="2" charset="-78"/>
              </a:rPr>
              <a:t>مشاوران </a:t>
            </a:r>
          </a:p>
          <a:p>
            <a:pPr algn="r" rtl="1">
              <a:lnSpc>
                <a:spcPct val="150000"/>
              </a:lnSpc>
            </a:pPr>
            <a:r>
              <a:rPr lang="fa-IR" sz="2800" dirty="0">
                <a:cs typeface="B Titr" pitchFamily="2" charset="-78"/>
              </a:rPr>
              <a:t>فارغ التحصیلان دانشگاهی</a:t>
            </a:r>
          </a:p>
          <a:p>
            <a:pPr algn="r" rtl="1">
              <a:lnSpc>
                <a:spcPct val="150000"/>
              </a:lnSpc>
            </a:pPr>
            <a:r>
              <a:rPr lang="fa-IR" sz="2800" dirty="0">
                <a:cs typeface="B Titr" pitchFamily="2" charset="-78"/>
              </a:rPr>
              <a:t>سایتهای معرفی رشته های دانشگاهی </a:t>
            </a:r>
          </a:p>
          <a:p>
            <a:pPr algn="r" rtl="1">
              <a:lnSpc>
                <a:spcPct val="150000"/>
              </a:lnSpc>
            </a:pPr>
            <a:r>
              <a:rPr lang="fa-IR" sz="2800" dirty="0">
                <a:cs typeface="B Titr" pitchFamily="2" charset="-78"/>
              </a:rPr>
              <a:t>کتابهای معرفی رشته های دانشگاهی</a:t>
            </a:r>
          </a:p>
        </p:txBody>
      </p:sp>
      <p:pic>
        <p:nvPicPr>
          <p:cNvPr id="4" name="Picture 3">
            <a:extLst>
              <a:ext uri="{FF2B5EF4-FFF2-40B4-BE49-F238E27FC236}">
                <a16:creationId xmlns:a16="http://schemas.microsoft.com/office/drawing/2014/main" id="{6FD5F415-4CEE-32C0-97FD-7408DD911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96" y="174172"/>
            <a:ext cx="9500151" cy="9244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a:ln w="11430"/>
                <a:solidFill>
                  <a:srgbClr val="FF0000"/>
                </a:solidFill>
                <a:effectLst>
                  <a:outerShdw blurRad="50800" dist="39000" dir="5460000" algn="tl">
                    <a:srgbClr val="000000">
                      <a:alpha val="38000"/>
                    </a:srgbClr>
                  </a:outerShdw>
                </a:effectLst>
                <a:cs typeface="B Nazanin" panose="00000400000000000000" pitchFamily="2" charset="-78"/>
              </a:rPr>
              <a:t>ملاک های هدایت تحصیلی پایه نهم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0456412"/>
              </p:ext>
            </p:extLst>
          </p:nvPr>
        </p:nvGraphicFramePr>
        <p:xfrm>
          <a:off x="1391477" y="980728"/>
          <a:ext cx="9499600"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49833E1B-8170-3E7D-44E5-FDCAC5220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87971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1" y="309359"/>
            <a:ext cx="10719581" cy="4669041"/>
          </a:xfrm>
        </p:spPr>
        <p:txBody>
          <a:bodyPr>
            <a:noAutofit/>
          </a:bodyPr>
          <a:lstStyle/>
          <a:p>
            <a:pPr marL="0" indent="0" algn="ctr">
              <a:buNone/>
            </a:pPr>
            <a:r>
              <a:rPr lang="fa-IR" sz="2400" b="1" dirty="0">
                <a:solidFill>
                  <a:schemeClr val="tx1"/>
                </a:solidFill>
                <a:cs typeface="B Nazanin" panose="00000400000000000000" pitchFamily="2" charset="-78"/>
              </a:rPr>
              <a:t>دکترحسین لشکری</a:t>
            </a:r>
          </a:p>
          <a:p>
            <a:pPr marL="0" indent="0" algn="ctr">
              <a:buNone/>
            </a:pPr>
            <a:r>
              <a:rPr lang="fa-IR" sz="2400" b="1" dirty="0">
                <a:solidFill>
                  <a:schemeClr val="tx1"/>
                </a:solidFill>
                <a:cs typeface="B Nazanin" panose="00000400000000000000" pitchFamily="2" charset="-78"/>
              </a:rPr>
              <a:t>مدیر مسئول مرکز مشاوره بصیرت نوین</a:t>
            </a:r>
            <a:endParaRPr lang="en-US" sz="2400" b="1" dirty="0">
              <a:solidFill>
                <a:schemeClr val="tx1"/>
              </a:solidFill>
              <a:cs typeface="B Nazanin" panose="00000400000000000000" pitchFamily="2" charset="-78"/>
            </a:endParaRPr>
          </a:p>
          <a:p>
            <a:pPr marL="0" indent="0" algn="ctr">
              <a:buNone/>
            </a:pPr>
            <a:r>
              <a:rPr lang="fa-IR" sz="2400" b="1" dirty="0">
                <a:solidFill>
                  <a:schemeClr val="tx1"/>
                </a:solidFill>
                <a:cs typeface="B Nazanin" panose="00000400000000000000" pitchFamily="2" charset="-78"/>
              </a:rPr>
              <a:t>مدرس دانشگاه فرهنگیان</a:t>
            </a:r>
          </a:p>
          <a:p>
            <a:pPr marL="0" indent="0" algn="ctr">
              <a:buNone/>
            </a:pPr>
            <a:r>
              <a:rPr lang="fa-IR" sz="2400" b="1" dirty="0">
                <a:solidFill>
                  <a:srgbClr val="FF0000"/>
                </a:solidFill>
                <a:cs typeface="B Nazanin" panose="00000400000000000000" pitchFamily="2" charset="-78"/>
              </a:rPr>
              <a:t>سایت</a:t>
            </a:r>
          </a:p>
          <a:p>
            <a:pPr marL="0" indent="0" algn="ctr">
              <a:buNone/>
            </a:pPr>
            <a:r>
              <a:rPr lang="en-US" sz="2400" b="1" dirty="0">
                <a:solidFill>
                  <a:srgbClr val="002060"/>
                </a:solidFill>
                <a:cs typeface="B Nazanin" panose="00000400000000000000" pitchFamily="2" charset="-78"/>
                <a:hlinkClick r:id="rId2">
                  <a:extLst>
                    <a:ext uri="{A12FA001-AC4F-418D-AE19-62706E023703}">
                      <ahyp:hlinkClr xmlns:ahyp="http://schemas.microsoft.com/office/drawing/2018/hyperlinkcolor" val="tx"/>
                    </a:ext>
                  </a:extLst>
                </a:hlinkClick>
              </a:rPr>
              <a:t>www.basiratenovin.com</a:t>
            </a:r>
            <a:endParaRPr lang="en-US" sz="2400" b="1" dirty="0">
              <a:solidFill>
                <a:srgbClr val="002060"/>
              </a:solidFill>
              <a:cs typeface="B Nazanin" panose="00000400000000000000" pitchFamily="2" charset="-78"/>
            </a:endParaRPr>
          </a:p>
          <a:p>
            <a:pPr marL="0" indent="0" algn="ctr">
              <a:buNone/>
            </a:pPr>
            <a:r>
              <a:rPr lang="fa-IR" sz="2400" b="1" dirty="0">
                <a:cs typeface="B Nazanin" panose="00000400000000000000" pitchFamily="2" charset="-78"/>
              </a:rPr>
              <a:t>                         </a:t>
            </a:r>
            <a:r>
              <a:rPr lang="fa-IR" sz="2400" b="1" dirty="0">
                <a:solidFill>
                  <a:srgbClr val="FF0000"/>
                </a:solidFill>
                <a:cs typeface="B Nazanin" panose="00000400000000000000" pitchFamily="2" charset="-78"/>
              </a:rPr>
              <a:t>اینستاگرام</a:t>
            </a:r>
            <a:r>
              <a:rPr lang="fa-IR" sz="2400" b="1" dirty="0">
                <a:cs typeface="B Nazanin" panose="00000400000000000000" pitchFamily="2" charset="-78"/>
              </a:rPr>
              <a:t>                                                        </a:t>
            </a:r>
            <a:r>
              <a:rPr lang="fa-IR" sz="2400" b="1" dirty="0">
                <a:solidFill>
                  <a:srgbClr val="FF0000"/>
                </a:solidFill>
                <a:cs typeface="B Nazanin" panose="00000400000000000000" pitchFamily="2" charset="-78"/>
              </a:rPr>
              <a:t>تلگرام</a:t>
            </a:r>
            <a:r>
              <a:rPr lang="fa-IR" sz="2400" b="1" dirty="0">
                <a:cs typeface="B Nazanin" panose="00000400000000000000" pitchFamily="2" charset="-78"/>
              </a:rPr>
              <a:t>                                                     </a:t>
            </a:r>
            <a:endParaRPr lang="en-US" sz="2400" b="1" dirty="0">
              <a:cs typeface="B Nazanin" panose="00000400000000000000" pitchFamily="2" charset="-78"/>
            </a:endParaRPr>
          </a:p>
          <a:p>
            <a:pPr marL="0" indent="0" algn="ctr">
              <a:buNone/>
            </a:pPr>
            <a:r>
              <a:rPr lang="en-US" sz="2400" b="1" dirty="0">
                <a:solidFill>
                  <a:srgbClr val="002060"/>
                </a:solidFill>
                <a:cs typeface="B Nazanin" panose="00000400000000000000" pitchFamily="2" charset="-78"/>
              </a:rPr>
              <a:t>@basiratenovin- @Drlashkariii                   </a:t>
            </a:r>
            <a:r>
              <a:rPr lang="en-US" sz="2400" b="1" dirty="0" err="1">
                <a:solidFill>
                  <a:srgbClr val="002060"/>
                </a:solidFill>
                <a:cs typeface="B Nazanin" panose="00000400000000000000" pitchFamily="2" charset="-78"/>
              </a:rPr>
              <a:t>Basirat.novin</a:t>
            </a:r>
            <a:r>
              <a:rPr lang="en-US" sz="2400" b="1" dirty="0">
                <a:solidFill>
                  <a:srgbClr val="002060"/>
                </a:solidFill>
                <a:cs typeface="B Nazanin" pitchFamily="2" charset="-78"/>
              </a:rPr>
              <a:t> </a:t>
            </a:r>
          </a:p>
          <a:p>
            <a:pPr marL="0" indent="0" algn="ctr">
              <a:buNone/>
            </a:pPr>
            <a:r>
              <a:rPr lang="fa-IR" sz="2400" b="1" dirty="0">
                <a:solidFill>
                  <a:srgbClr val="FF0000"/>
                </a:solidFill>
                <a:cs typeface="B Nazanin" pitchFamily="2" charset="-78"/>
              </a:rPr>
              <a:t>آدرس</a:t>
            </a:r>
          </a:p>
          <a:p>
            <a:pPr marL="0" indent="0" algn="ctr">
              <a:buNone/>
            </a:pPr>
            <a:r>
              <a:rPr lang="fa-IR" sz="2400" b="1" dirty="0">
                <a:cs typeface="B Nazanin" panose="00000400000000000000" pitchFamily="2" charset="-78"/>
              </a:rPr>
              <a:t> </a:t>
            </a:r>
            <a:r>
              <a:rPr lang="fa-IR" sz="2400" b="1" dirty="0">
                <a:solidFill>
                  <a:schemeClr val="tx1"/>
                </a:solidFill>
                <a:cs typeface="B Nazanin" panose="00000400000000000000" pitchFamily="2" charset="-78"/>
              </a:rPr>
              <a:t>میدان آزادی (دروازه شیراز) نبش خیابان هزارجریب مجتمع سپهر</a:t>
            </a:r>
          </a:p>
          <a:p>
            <a:pPr marL="0" indent="0" algn="ctr">
              <a:buNone/>
            </a:pPr>
            <a:r>
              <a:rPr lang="fa-IR" sz="2400" b="1" dirty="0">
                <a:solidFill>
                  <a:schemeClr val="tx1"/>
                </a:solidFill>
                <a:cs typeface="B Nazanin" panose="00000400000000000000" pitchFamily="2" charset="-78"/>
              </a:rPr>
              <a:t> طبقه 4 واحد 20</a:t>
            </a:r>
          </a:p>
          <a:p>
            <a:pPr marL="0" indent="0" algn="ctr">
              <a:buNone/>
            </a:pPr>
            <a:r>
              <a:rPr lang="fa-IR" sz="2400" b="1" dirty="0">
                <a:solidFill>
                  <a:srgbClr val="FF0000"/>
                </a:solidFill>
                <a:cs typeface="B Nazanin" panose="00000400000000000000" pitchFamily="2" charset="-78"/>
              </a:rPr>
              <a:t>تماس</a:t>
            </a:r>
          </a:p>
          <a:p>
            <a:pPr marL="0" indent="0" algn="ctr">
              <a:buNone/>
            </a:pPr>
            <a:r>
              <a:rPr lang="fa-IR" sz="2400" b="1" dirty="0">
                <a:solidFill>
                  <a:srgbClr val="002060"/>
                </a:solidFill>
                <a:cs typeface="B Nazanin" panose="00000400000000000000" pitchFamily="2" charset="-78"/>
              </a:rPr>
              <a:t>03136698852</a:t>
            </a:r>
            <a:r>
              <a:rPr lang="fa-IR" sz="3200" b="1" dirty="0">
                <a:solidFill>
                  <a:srgbClr val="002060"/>
                </a:solidFill>
                <a:cs typeface="B Nazanin" panose="00000400000000000000" pitchFamily="2" charset="-78"/>
              </a:rPr>
              <a:t> - </a:t>
            </a:r>
            <a:r>
              <a:rPr lang="fa-IR" sz="2400" b="1" dirty="0">
                <a:solidFill>
                  <a:srgbClr val="002060"/>
                </a:solidFill>
                <a:cs typeface="B Nazanin" panose="00000400000000000000" pitchFamily="2" charset="-78"/>
              </a:rPr>
              <a:t>4359 429 0990</a:t>
            </a:r>
            <a:endParaRPr lang="en-US" sz="2400" b="1" dirty="0">
              <a:solidFill>
                <a:srgbClr val="002060"/>
              </a:solidFill>
              <a:cs typeface="B Nazanin" panose="00000400000000000000" pitchFamily="2" charset="-78"/>
            </a:endParaRPr>
          </a:p>
          <a:p>
            <a:pPr marL="0" indent="0" algn="ctr">
              <a:buNone/>
            </a:pPr>
            <a:endParaRPr lang="fa-IR" sz="2400" b="1" dirty="0">
              <a:cs typeface="B Nazanin" panose="00000400000000000000" pitchFamily="2" charset="-78"/>
            </a:endParaRPr>
          </a:p>
          <a:p>
            <a:pPr marL="0" indent="0" algn="ctr">
              <a:buNone/>
            </a:pPr>
            <a:endParaRPr lang="en-US" sz="2400" b="1" dirty="0">
              <a:cs typeface="B Nazanin" panose="00000400000000000000" pitchFamily="2" charset="-78"/>
            </a:endParaRPr>
          </a:p>
        </p:txBody>
      </p:sp>
      <p:pic>
        <p:nvPicPr>
          <p:cNvPr id="2" name="Picture 1">
            <a:extLst>
              <a:ext uri="{FF2B5EF4-FFF2-40B4-BE49-F238E27FC236}">
                <a16:creationId xmlns:a16="http://schemas.microsoft.com/office/drawing/2014/main" id="{57C75816-EBE9-D3AD-0047-F5718BA16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180598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3565" y="221254"/>
            <a:ext cx="9581350" cy="4752528"/>
          </a:xfrm>
        </p:spPr>
        <p:txBody>
          <a:bodyPr>
            <a:noAutofit/>
          </a:bodyPr>
          <a:lstStyle/>
          <a:p>
            <a:pPr algn="r"/>
            <a:endParaRPr lang="fa-IR" sz="2800" b="1" dirty="0">
              <a:solidFill>
                <a:schemeClr val="tx1"/>
              </a:solidFill>
              <a:cs typeface="B Nazanin" panose="00000400000000000000" pitchFamily="2" charset="-78"/>
            </a:endParaRPr>
          </a:p>
          <a:p>
            <a:pPr algn="r"/>
            <a:r>
              <a:rPr lang="fa-IR" sz="4000" b="1" dirty="0">
                <a:solidFill>
                  <a:schemeClr val="tx1"/>
                </a:solidFill>
                <a:cs typeface="B Nazanin" panose="00000400000000000000" pitchFamily="2" charset="-78"/>
              </a:rPr>
              <a:t>                             </a:t>
            </a:r>
            <a:r>
              <a:rPr lang="fa-IR" sz="4000" b="1" dirty="0">
                <a:solidFill>
                  <a:srgbClr val="FF0000"/>
                </a:solidFill>
                <a:cs typeface="B Nazanin" panose="00000400000000000000" pitchFamily="2" charset="-78"/>
              </a:rPr>
              <a:t>آیا میدانید :</a:t>
            </a:r>
            <a:r>
              <a:rPr lang="fa-IR" sz="4000" b="1" dirty="0">
                <a:solidFill>
                  <a:schemeClr val="tx1"/>
                </a:solidFill>
                <a:cs typeface="B Nazanin" panose="00000400000000000000" pitchFamily="2" charset="-78"/>
              </a:rPr>
              <a:t>    </a:t>
            </a:r>
          </a:p>
          <a:p>
            <a:pPr algn="r"/>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1-</a:t>
            </a:r>
            <a:r>
              <a:rPr lang="fa-IR" sz="2800" b="1" dirty="0">
                <a:solidFill>
                  <a:schemeClr val="tx1"/>
                </a:solidFill>
                <a:cs typeface="B Nazanin" panose="00000400000000000000" pitchFamily="2" charset="-78"/>
              </a:rPr>
              <a:t> 60 درصد دانشجویان ما از رشته دانشگاهی خودشان رضایت ندارند؟</a:t>
            </a:r>
          </a:p>
          <a:p>
            <a:pPr algn="r"/>
            <a:r>
              <a:rPr lang="fa-IR" sz="2800" b="1" dirty="0">
                <a:solidFill>
                  <a:srgbClr val="FF0000"/>
                </a:solidFill>
                <a:cs typeface="B Nazanin" panose="00000400000000000000" pitchFamily="2" charset="-78"/>
              </a:rPr>
              <a:t>2-</a:t>
            </a:r>
            <a:r>
              <a:rPr lang="fa-IR" sz="2800" b="1" dirty="0">
                <a:solidFill>
                  <a:schemeClr val="tx1"/>
                </a:solidFill>
                <a:cs typeface="B Nazanin" panose="00000400000000000000" pitchFamily="2" charset="-78"/>
              </a:rPr>
              <a:t>  20 درصد دانشجویان دانشگاهها در حین تحصیل در دانشگاه از رشته خود        انصراف میدهند؟</a:t>
            </a:r>
          </a:p>
          <a:p>
            <a:r>
              <a:rPr lang="fa-IR" sz="3600" b="1" dirty="0">
                <a:solidFill>
                  <a:schemeClr val="tx1"/>
                </a:solidFill>
                <a:cs typeface="B Nazanin" panose="00000400000000000000" pitchFamily="2" charset="-78"/>
              </a:rPr>
              <a:t>یعنی:</a:t>
            </a:r>
          </a:p>
          <a:p>
            <a:pPr algn="r"/>
            <a:r>
              <a:rPr lang="fa-IR" sz="2800" b="1" dirty="0">
                <a:solidFill>
                  <a:schemeClr val="tx1"/>
                </a:solidFill>
                <a:cs typeface="B Nazanin" panose="00000400000000000000" pitchFamily="2" charset="-78"/>
              </a:rPr>
              <a:t>تقریبا 80 درصد دانشجویان ما به جایگاه واقعی خود هدایت نشده اند.</a:t>
            </a:r>
          </a:p>
          <a:p>
            <a:r>
              <a:rPr lang="fa-IR" sz="3600" b="1" dirty="0">
                <a:solidFill>
                  <a:schemeClr val="tx1"/>
                </a:solidFill>
                <a:cs typeface="B Nazanin" panose="00000400000000000000" pitchFamily="2" charset="-78"/>
              </a:rPr>
              <a:t>بنابراین:</a:t>
            </a:r>
          </a:p>
          <a:p>
            <a:pPr algn="r"/>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انتخاب رشته </a:t>
            </a:r>
            <a:r>
              <a:rPr lang="fa-IR" sz="2800" b="1" dirty="0">
                <a:solidFill>
                  <a:schemeClr val="tx1"/>
                </a:solidFill>
                <a:cs typeface="B Nazanin" panose="00000400000000000000" pitchFamily="2" charset="-78"/>
              </a:rPr>
              <a:t>و </a:t>
            </a:r>
            <a:r>
              <a:rPr lang="fa-IR" sz="2800" b="1" dirty="0">
                <a:solidFill>
                  <a:srgbClr val="FF0000"/>
                </a:solidFill>
                <a:cs typeface="B Nazanin" panose="00000400000000000000" pitchFamily="2" charset="-78"/>
              </a:rPr>
              <a:t>هدایت تحصیلی </a:t>
            </a:r>
            <a:r>
              <a:rPr lang="fa-IR" sz="2800" b="1" dirty="0">
                <a:solidFill>
                  <a:schemeClr val="tx1"/>
                </a:solidFill>
                <a:cs typeface="B Nazanin" panose="00000400000000000000" pitchFamily="2" charset="-78"/>
              </a:rPr>
              <a:t>را جدی بگیریم.</a:t>
            </a:r>
          </a:p>
        </p:txBody>
      </p:sp>
      <p:pic>
        <p:nvPicPr>
          <p:cNvPr id="4" name="Picture 3">
            <a:extLst>
              <a:ext uri="{FF2B5EF4-FFF2-40B4-BE49-F238E27FC236}">
                <a16:creationId xmlns:a16="http://schemas.microsoft.com/office/drawing/2014/main" id="{CDE6D9EE-9820-6827-AD10-1971BECF5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9506016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3552" y="484910"/>
            <a:ext cx="7117180" cy="1268760"/>
          </a:xfrm>
        </p:spPr>
        <p:txBody>
          <a:bodyPr/>
          <a:lstStyle/>
          <a:p>
            <a:pPr algn="ctr"/>
            <a:r>
              <a:rPr lang="fa-IR" sz="4800" b="1" dirty="0">
                <a:solidFill>
                  <a:srgbClr val="002060"/>
                </a:solidFill>
                <a:cs typeface="B Nazanin" panose="00000400000000000000" pitchFamily="2" charset="-78"/>
              </a:rPr>
              <a:t>هدایت تحصیلی شغلی چیست ؟</a:t>
            </a:r>
          </a:p>
        </p:txBody>
      </p:sp>
      <p:sp>
        <p:nvSpPr>
          <p:cNvPr id="3" name="Subtitle 2"/>
          <p:cNvSpPr>
            <a:spLocks noGrp="1"/>
          </p:cNvSpPr>
          <p:nvPr>
            <p:ph type="subTitle" idx="1"/>
          </p:nvPr>
        </p:nvSpPr>
        <p:spPr>
          <a:xfrm>
            <a:off x="4764025" y="1753670"/>
            <a:ext cx="7117180" cy="4752528"/>
          </a:xfrm>
        </p:spPr>
        <p:txBody>
          <a:bodyPr>
            <a:noAutofit/>
          </a:bodyPr>
          <a:lstStyle/>
          <a:p>
            <a:r>
              <a:rPr lang="fa-IR" b="1" dirty="0">
                <a:solidFill>
                  <a:srgbClr val="FF0000"/>
                </a:solidFill>
                <a:cs typeface="B Nazanin" panose="00000400000000000000" pitchFamily="2" charset="-78"/>
              </a:rPr>
              <a:t>می خواهید در آینده چه شغلی داشته باشید ؟ </a:t>
            </a:r>
          </a:p>
          <a:p>
            <a:pPr algn="r" rtl="0"/>
            <a:r>
              <a:rPr lang="fa-IR" sz="2800" b="1" dirty="0">
                <a:solidFill>
                  <a:schemeClr val="tx1"/>
                </a:solidFill>
                <a:cs typeface="B Nazanin" panose="00000400000000000000" pitchFamily="2" charset="-78"/>
              </a:rPr>
              <a:t>این سوالی است که همه ما به نوعی با آن مواجه بوده ایم .</a:t>
            </a:r>
          </a:p>
          <a:p>
            <a:pPr algn="r"/>
            <a:r>
              <a:rPr lang="fa-IR" sz="2800" b="1" dirty="0">
                <a:solidFill>
                  <a:schemeClr val="tx1"/>
                </a:solidFill>
                <a:cs typeface="B Nazanin" panose="00000400000000000000" pitchFamily="2" charset="-78"/>
              </a:rPr>
              <a:t>                                    موضوع انشا</a:t>
            </a:r>
          </a:p>
          <a:p>
            <a:pPr algn="r"/>
            <a:r>
              <a:rPr lang="fa-IR" sz="2800" b="1" dirty="0">
                <a:solidFill>
                  <a:schemeClr val="tx1"/>
                </a:solidFill>
                <a:cs typeface="B Nazanin" panose="00000400000000000000" pitchFamily="2" charset="-78"/>
              </a:rPr>
              <a:t>                               یک دغدغه ی شخصی       </a:t>
            </a:r>
          </a:p>
          <a:p>
            <a:pPr algn="r"/>
            <a:r>
              <a:rPr lang="fa-IR" sz="2800" b="1" dirty="0">
                <a:solidFill>
                  <a:schemeClr val="tx1"/>
                </a:solidFill>
                <a:cs typeface="B Nazanin" panose="00000400000000000000" pitchFamily="2" charset="-78"/>
              </a:rPr>
              <a:t>                         فتح الباب سخن در میهمانی ها</a:t>
            </a:r>
          </a:p>
          <a:p>
            <a:pPr algn="r"/>
            <a:r>
              <a:rPr lang="fa-IR" b="1" dirty="0">
                <a:solidFill>
                  <a:srgbClr val="FF0000"/>
                </a:solidFill>
                <a:cs typeface="B Nazanin" panose="00000400000000000000" pitchFamily="2" charset="-78"/>
              </a:rPr>
              <a:t>اما سوال اساسی اینجاست : </a:t>
            </a:r>
          </a:p>
          <a:p>
            <a:pPr algn="r"/>
            <a:r>
              <a:rPr lang="fa-IR" sz="2800" b="1" dirty="0">
                <a:solidFill>
                  <a:schemeClr val="tx1"/>
                </a:solidFill>
                <a:cs typeface="B Nazanin" panose="00000400000000000000" pitchFamily="2" charset="-78"/>
              </a:rPr>
              <a:t>                               مبنای این انتخاب چه باید باشد ؟</a:t>
            </a:r>
          </a:p>
          <a:p>
            <a:pPr algn="r"/>
            <a:r>
              <a:rPr lang="fa-IR" sz="2800" b="1" dirty="0">
                <a:solidFill>
                  <a:schemeClr val="tx1"/>
                </a:solidFill>
                <a:cs typeface="B Nazanin" panose="00000400000000000000" pitchFamily="2" charset="-78"/>
              </a:rPr>
              <a:t> </a:t>
            </a:r>
          </a:p>
          <a:p>
            <a:pPr algn="r"/>
            <a:endParaRPr lang="fa-IR" sz="2800" b="1" dirty="0">
              <a:solidFill>
                <a:schemeClr val="tx1"/>
              </a:solidFill>
              <a:cs typeface="B Nazanin" panose="00000400000000000000" pitchFamily="2" charset="-78"/>
            </a:endParaRPr>
          </a:p>
          <a:p>
            <a:pPr algn="r"/>
            <a:endParaRPr lang="fa-IR" sz="2800" b="1"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1753670"/>
            <a:ext cx="4170217" cy="4793673"/>
          </a:xfrm>
          <a:prstGeom prst="rect">
            <a:avLst/>
          </a:prstGeom>
        </p:spPr>
      </p:pic>
      <p:pic>
        <p:nvPicPr>
          <p:cNvPr id="5" name="Picture 4">
            <a:extLst>
              <a:ext uri="{FF2B5EF4-FFF2-40B4-BE49-F238E27FC236}">
                <a16:creationId xmlns:a16="http://schemas.microsoft.com/office/drawing/2014/main" id="{B518E1BB-1CD3-9662-E102-855A06FF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831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b="1" dirty="0">
                <a:solidFill>
                  <a:srgbClr val="002060"/>
                </a:solidFill>
                <a:cs typeface="B Nazanin" panose="00000400000000000000" pitchFamily="2" charset="-78"/>
              </a:rPr>
              <a:t>نتیجه یک پژوهش در انگلستان</a:t>
            </a:r>
            <a:br>
              <a:rPr lang="fa-IR" b="1" dirty="0">
                <a:solidFill>
                  <a:srgbClr val="002060"/>
                </a:solidFill>
                <a:cs typeface="B Nazanin" panose="00000400000000000000" pitchFamily="2" charset="-78"/>
              </a:rPr>
            </a:br>
            <a:r>
              <a:rPr lang="fa-IR" sz="4000" b="1" dirty="0">
                <a:solidFill>
                  <a:srgbClr val="002060"/>
                </a:solidFill>
                <a:cs typeface="B Nazanin" panose="00000400000000000000" pitchFamily="2" charset="-78"/>
              </a:rPr>
              <a:t>(</a:t>
            </a:r>
            <a:r>
              <a:rPr lang="fa-IR" sz="4000" b="1" dirty="0">
                <a:solidFill>
                  <a:srgbClr val="FF0000"/>
                </a:solidFill>
                <a:cs typeface="B Nazanin" panose="00000400000000000000" pitchFamily="2" charset="-78"/>
              </a:rPr>
              <a:t>علاقه</a:t>
            </a:r>
            <a:r>
              <a:rPr lang="fa-IR" sz="4000" b="1" dirty="0">
                <a:solidFill>
                  <a:srgbClr val="002060"/>
                </a:solidFill>
                <a:cs typeface="B Nazanin" panose="00000400000000000000" pitchFamily="2" charset="-78"/>
              </a:rPr>
              <a:t> مهمتره یا </a:t>
            </a:r>
            <a:r>
              <a:rPr lang="fa-IR" sz="4000" b="1" dirty="0">
                <a:solidFill>
                  <a:srgbClr val="FF0000"/>
                </a:solidFill>
                <a:cs typeface="B Nazanin" panose="00000400000000000000" pitchFamily="2" charset="-78"/>
              </a:rPr>
              <a:t>درآمد</a:t>
            </a:r>
            <a:r>
              <a:rPr lang="fa-IR" sz="4000" b="1" dirty="0">
                <a:solidFill>
                  <a:srgbClr val="002060"/>
                </a:solidFill>
                <a:cs typeface="B Nazanin" panose="00000400000000000000" pitchFamily="2" charset="-78"/>
              </a:rPr>
              <a:t>)</a:t>
            </a:r>
          </a:p>
        </p:txBody>
      </p:sp>
      <p:sp>
        <p:nvSpPr>
          <p:cNvPr id="3" name="Content Placeholder 2"/>
          <p:cNvSpPr>
            <a:spLocks noGrp="1"/>
          </p:cNvSpPr>
          <p:nvPr>
            <p:ph idx="1"/>
          </p:nvPr>
        </p:nvSpPr>
        <p:spPr>
          <a:xfrm>
            <a:off x="1427019" y="1791964"/>
            <a:ext cx="8476255" cy="4051437"/>
          </a:xfrm>
        </p:spPr>
        <p:txBody>
          <a:bodyPr>
            <a:noAutofit/>
          </a:bodyPr>
          <a:lstStyle/>
          <a:p>
            <a:pPr marL="0" indent="0" algn="ctr">
              <a:buNone/>
            </a:pPr>
            <a:r>
              <a:rPr lang="fa-IR" sz="2800" b="1" dirty="0">
                <a:cs typeface="B Nazanin" panose="00000400000000000000" pitchFamily="2" charset="-78"/>
              </a:rPr>
              <a:t>از 1500 نفر پرسیده بودند ملاک انتخاب رشته و شغل شان علاقه بوده یا درآمد؟</a:t>
            </a:r>
          </a:p>
          <a:p>
            <a:pPr marL="0" indent="0" algn="ctr">
              <a:buNone/>
            </a:pPr>
            <a:r>
              <a:rPr lang="fa-IR" sz="2800" b="1" dirty="0">
                <a:cs typeface="B Nazanin" panose="00000400000000000000" pitchFamily="2" charset="-78"/>
              </a:rPr>
              <a:t>83%  درآمد و 17% علاقه </a:t>
            </a:r>
          </a:p>
          <a:p>
            <a:pPr marL="0" indent="0" algn="ctr">
              <a:buNone/>
            </a:pPr>
            <a:r>
              <a:rPr lang="fa-IR" sz="2800" b="1" dirty="0">
                <a:cs typeface="B Nazanin" panose="00000400000000000000" pitchFamily="2" charset="-78"/>
              </a:rPr>
              <a:t>5 سال بعد سراغ همین افراد رفتند و دیدند که 102 نفر پولدار شدند</a:t>
            </a:r>
          </a:p>
          <a:p>
            <a:pPr marL="0" indent="0" algn="ctr">
              <a:buNone/>
            </a:pPr>
            <a:r>
              <a:rPr lang="fa-IR" b="1" dirty="0">
                <a:solidFill>
                  <a:srgbClr val="FF0000"/>
                </a:solidFill>
                <a:cs typeface="B Nazanin" panose="00000400000000000000" pitchFamily="2" charset="-78"/>
              </a:rPr>
              <a:t>نتیجه اینکه</a:t>
            </a:r>
          </a:p>
          <a:p>
            <a:pPr marL="0" indent="0" algn="ctr">
              <a:buNone/>
            </a:pPr>
            <a:r>
              <a:rPr lang="fa-IR" sz="2800" b="1" dirty="0">
                <a:cs typeface="B Nazanin" panose="00000400000000000000" pitchFamily="2" charset="-78"/>
              </a:rPr>
              <a:t> حدود 97 نفر از این افراد جز همان 17% (علاقمند)بوده اند؟؟؟</a:t>
            </a:r>
          </a:p>
          <a:p>
            <a:pPr marL="0" indent="0" algn="ctr">
              <a:buNone/>
            </a:pPr>
            <a:endParaRPr lang="fa-IR" sz="2800" b="1" dirty="0">
              <a:cs typeface="B Nazanin" panose="00000400000000000000" pitchFamily="2" charset="-78"/>
            </a:endParaRPr>
          </a:p>
          <a:p>
            <a:pPr marL="0" indent="0" algn="ctr">
              <a:buNone/>
            </a:pPr>
            <a:r>
              <a:rPr lang="fa-IR" sz="2800" b="1" dirty="0">
                <a:solidFill>
                  <a:srgbClr val="FF0000"/>
                </a:solidFill>
                <a:cs typeface="B Nazanin" panose="00000400000000000000" pitchFamily="2" charset="-78"/>
              </a:rPr>
              <a:t>به نظر شما </a:t>
            </a:r>
            <a:r>
              <a:rPr lang="fa-IR" sz="2800" b="1" dirty="0">
                <a:cs typeface="B Nazanin" panose="00000400000000000000" pitchFamily="2" charset="-78"/>
              </a:rPr>
              <a:t>انتخاب رشته و شغل برای پولدار شدن یا برای علاقه و موفق شدن؟؟؟</a:t>
            </a:r>
          </a:p>
          <a:p>
            <a:pPr marL="0" indent="0" algn="ctr">
              <a:buNone/>
            </a:pPr>
            <a:r>
              <a:rPr lang="fa-IR" sz="2800" b="1" dirty="0">
                <a:cs typeface="B Nazanin" panose="00000400000000000000" pitchFamily="2" charset="-78"/>
              </a:rPr>
              <a:t> </a:t>
            </a:r>
          </a:p>
        </p:txBody>
      </p:sp>
      <p:pic>
        <p:nvPicPr>
          <p:cNvPr id="4" name="Picture 3">
            <a:extLst>
              <a:ext uri="{FF2B5EF4-FFF2-40B4-BE49-F238E27FC236}">
                <a16:creationId xmlns:a16="http://schemas.microsoft.com/office/drawing/2014/main" id="{BDFB9799-CE53-A6E6-2EB6-00CABC3ED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19944009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988" y="2208503"/>
            <a:ext cx="8667661" cy="2156834"/>
          </a:xfrm>
        </p:spPr>
        <p:txBody>
          <a:bodyPr>
            <a:normAutofit lnSpcReduction="10000"/>
          </a:bodyPr>
          <a:lstStyle/>
          <a:p>
            <a:pPr marL="0" indent="0" algn="ctr">
              <a:buNone/>
            </a:pPr>
            <a:r>
              <a:rPr lang="fa-IR" sz="2800" b="1" dirty="0">
                <a:cs typeface="B Nazanin" panose="00000400000000000000" pitchFamily="2" charset="-78"/>
              </a:rPr>
              <a:t>فرایندی است که طی آن با ارائه خدمات مشاوره ای به دانش آموز کمک می شود تا</a:t>
            </a:r>
          </a:p>
          <a:p>
            <a:pPr marL="0" indent="0" algn="ctr">
              <a:buNone/>
            </a:pPr>
            <a:r>
              <a:rPr lang="fa-IR" sz="2800" b="1" dirty="0">
                <a:cs typeface="B Nazanin" panose="00000400000000000000" pitchFamily="2" charset="-78"/>
              </a:rPr>
              <a:t> </a:t>
            </a:r>
            <a:r>
              <a:rPr lang="fa-IR" sz="2800" b="1" dirty="0">
                <a:solidFill>
                  <a:srgbClr val="FF0000"/>
                </a:solidFill>
                <a:cs typeface="B Nazanin" panose="00000400000000000000" pitchFamily="2" charset="-78"/>
              </a:rPr>
              <a:t>استعداد </a:t>
            </a:r>
            <a:r>
              <a:rPr lang="fa-IR" sz="2800" b="1" dirty="0">
                <a:cs typeface="B Nazanin" panose="00000400000000000000" pitchFamily="2" charset="-78"/>
              </a:rPr>
              <a:t>،</a:t>
            </a:r>
            <a:r>
              <a:rPr lang="fa-IR" sz="2800" b="1" dirty="0">
                <a:solidFill>
                  <a:srgbClr val="FF0000"/>
                </a:solidFill>
                <a:cs typeface="B Nazanin" panose="00000400000000000000" pitchFamily="2" charset="-78"/>
              </a:rPr>
              <a:t> علاقه </a:t>
            </a:r>
            <a:r>
              <a:rPr lang="fa-IR" sz="2800" b="1" dirty="0">
                <a:cs typeface="B Nazanin" panose="00000400000000000000" pitchFamily="2" charset="-78"/>
              </a:rPr>
              <a:t>،</a:t>
            </a:r>
            <a:r>
              <a:rPr lang="fa-IR" sz="2800" b="1" dirty="0">
                <a:solidFill>
                  <a:srgbClr val="FF0000"/>
                </a:solidFill>
                <a:cs typeface="B Nazanin" panose="00000400000000000000" pitchFamily="2" charset="-78"/>
              </a:rPr>
              <a:t> شخصیت </a:t>
            </a:r>
            <a:r>
              <a:rPr lang="fa-IR" sz="2800" b="1" dirty="0">
                <a:cs typeface="B Nazanin" panose="00000400000000000000" pitchFamily="2" charset="-78"/>
              </a:rPr>
              <a:t>، </a:t>
            </a:r>
            <a:r>
              <a:rPr lang="fa-IR" sz="2800" b="1" dirty="0">
                <a:solidFill>
                  <a:srgbClr val="FF0000"/>
                </a:solidFill>
                <a:cs typeface="B Nazanin" panose="00000400000000000000" pitchFamily="2" charset="-78"/>
              </a:rPr>
              <a:t>توانایی ها </a:t>
            </a:r>
            <a:r>
              <a:rPr lang="fa-IR" sz="2800" b="1" dirty="0">
                <a:cs typeface="B Nazanin" panose="00000400000000000000" pitchFamily="2" charset="-78"/>
              </a:rPr>
              <a:t>و</a:t>
            </a:r>
            <a:r>
              <a:rPr lang="fa-IR" sz="2800" b="1" dirty="0">
                <a:solidFill>
                  <a:srgbClr val="FF0000"/>
                </a:solidFill>
                <a:cs typeface="B Nazanin" panose="00000400000000000000" pitchFamily="2" charset="-78"/>
              </a:rPr>
              <a:t> ارزشهای </a:t>
            </a:r>
            <a:r>
              <a:rPr lang="fa-IR" sz="2800" b="1" dirty="0">
                <a:cs typeface="B Nazanin" panose="00000400000000000000" pitchFamily="2" charset="-78"/>
              </a:rPr>
              <a:t>خود و</a:t>
            </a:r>
            <a:r>
              <a:rPr lang="fa-IR" sz="2800" b="1" dirty="0">
                <a:solidFill>
                  <a:srgbClr val="FF0000"/>
                </a:solidFill>
                <a:cs typeface="B Nazanin" panose="00000400000000000000" pitchFamily="2" charset="-78"/>
              </a:rPr>
              <a:t> رشته های تحصیلی </a:t>
            </a:r>
            <a:r>
              <a:rPr lang="fa-IR" sz="2800" b="1" dirty="0">
                <a:cs typeface="B Nazanin" panose="00000400000000000000" pitchFamily="2" charset="-78"/>
              </a:rPr>
              <a:t>و</a:t>
            </a:r>
            <a:r>
              <a:rPr lang="fa-IR" sz="2800" b="1" dirty="0">
                <a:solidFill>
                  <a:srgbClr val="FF0000"/>
                </a:solidFill>
                <a:cs typeface="B Nazanin" panose="00000400000000000000" pitchFamily="2" charset="-78"/>
              </a:rPr>
              <a:t> مشاغل </a:t>
            </a:r>
            <a:r>
              <a:rPr lang="fa-IR" sz="2800" b="1" dirty="0">
                <a:cs typeface="B Nazanin" panose="00000400000000000000" pitchFamily="2" charset="-78"/>
              </a:rPr>
              <a:t>مورد نیاز جامعه را شناخته و بر اساس آن اقدام به انتخاب اولویت شاخه و رشته تحصیلی مناسب نماید.</a:t>
            </a: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a:p>
            <a:pPr marL="0" indent="0" algn="ctr">
              <a:buNone/>
            </a:pPr>
            <a:endParaRPr lang="fa-IR" sz="2800"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33" y="4516583"/>
            <a:ext cx="8437419" cy="2341417"/>
          </a:xfrm>
          <a:prstGeom prst="rect">
            <a:avLst/>
          </a:prstGeom>
        </p:spPr>
      </p:pic>
      <p:sp>
        <p:nvSpPr>
          <p:cNvPr id="6" name="Title 3"/>
          <p:cNvSpPr txBox="1">
            <a:spLocks noGrp="1"/>
          </p:cNvSpPr>
          <p:nvPr>
            <p:ph type="title"/>
          </p:nvPr>
        </p:nvSpPr>
        <p:spPr>
          <a:xfrm>
            <a:off x="2651124" y="586242"/>
            <a:ext cx="6275388" cy="1143000"/>
          </a:xfrm>
          <a:prstGeom prst="beve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fa-IR" b="1" dirty="0">
                <a:solidFill>
                  <a:srgbClr val="002060"/>
                </a:solidFill>
                <a:cs typeface="B Nazanin" panose="00000400000000000000" pitchFamily="2" charset="-78"/>
              </a:rPr>
              <a:t>تعریف هدایت تحصیلی- شغلی</a:t>
            </a:r>
            <a:endParaRPr lang="fa-IR" b="1" dirty="0">
              <a:solidFill>
                <a:srgbClr val="C00000"/>
              </a:solidFill>
              <a:cs typeface="B Nazanin" panose="00000400000000000000" pitchFamily="2" charset="-78"/>
            </a:endParaRPr>
          </a:p>
        </p:txBody>
      </p:sp>
      <p:pic>
        <p:nvPicPr>
          <p:cNvPr id="2" name="Picture 1">
            <a:extLst>
              <a:ext uri="{FF2B5EF4-FFF2-40B4-BE49-F238E27FC236}">
                <a16:creationId xmlns:a16="http://schemas.microsoft.com/office/drawing/2014/main" id="{0EE600C2-61D8-D106-8A93-AE26E2236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17883729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srgbClr val="FF0000"/>
                </a:solidFill>
                <a:cs typeface="B Nazanin" panose="00000400000000000000" pitchFamily="2" charset="-78"/>
              </a:rPr>
              <a:t>مراحل مهم انتخاب رشته ی تحصیلی</a:t>
            </a:r>
          </a:p>
        </p:txBody>
      </p:sp>
      <p:sp>
        <p:nvSpPr>
          <p:cNvPr id="3" name="Content Placeholder 2"/>
          <p:cNvSpPr>
            <a:spLocks noGrp="1"/>
          </p:cNvSpPr>
          <p:nvPr>
            <p:ph idx="1"/>
          </p:nvPr>
        </p:nvSpPr>
        <p:spPr>
          <a:xfrm>
            <a:off x="609600" y="2059919"/>
            <a:ext cx="7939315" cy="4534678"/>
          </a:xfrm>
        </p:spPr>
        <p:txBody>
          <a:bodyPr>
            <a:noAutofit/>
          </a:bodyPr>
          <a:lstStyle/>
          <a:p>
            <a:endParaRPr lang="fa-IR" sz="2000" b="1" dirty="0">
              <a:solidFill>
                <a:schemeClr val="accent6">
                  <a:lumMod val="50000"/>
                </a:schemeClr>
              </a:solidFill>
              <a:cs typeface="B Nazanin" panose="00000400000000000000" pitchFamily="2" charset="-78"/>
            </a:endParaRPr>
          </a:p>
          <a:p>
            <a:pPr marL="0" indent="0" algn="ctr">
              <a:buNone/>
            </a:pPr>
            <a:r>
              <a:rPr lang="en-US" sz="2000" b="1" dirty="0">
                <a:solidFill>
                  <a:schemeClr val="accent6">
                    <a:lumMod val="50000"/>
                  </a:schemeClr>
                </a:solidFill>
                <a:cs typeface="B Nazanin" panose="00000400000000000000" pitchFamily="2" charset="-78"/>
              </a:rPr>
              <a:t>                                                   </a:t>
            </a:r>
            <a:r>
              <a:rPr lang="fa-IR" sz="2000" b="1" dirty="0">
                <a:solidFill>
                  <a:schemeClr val="accent6">
                    <a:lumMod val="50000"/>
                  </a:schemeClr>
                </a:solidFill>
                <a:cs typeface="B Nazanin" panose="00000400000000000000" pitchFamily="2" charset="-78"/>
              </a:rPr>
              <a:t>خودآگاهی</a:t>
            </a:r>
            <a:endParaRPr lang="fa-IR" sz="2400" b="1" dirty="0">
              <a:solidFill>
                <a:schemeClr val="accent6">
                  <a:lumMod val="50000"/>
                </a:schemeClr>
              </a:solidFill>
              <a:cs typeface="B Nazanin" panose="00000400000000000000" pitchFamily="2" charset="-78"/>
            </a:endParaRPr>
          </a:p>
          <a:p>
            <a:pPr marL="0" indent="0">
              <a:buNone/>
            </a:pPr>
            <a:r>
              <a:rPr lang="fa-IR" sz="2000" b="1" dirty="0">
                <a:solidFill>
                  <a:schemeClr val="accent6">
                    <a:lumMod val="50000"/>
                  </a:schemeClr>
                </a:solidFill>
                <a:cs typeface="B Nazanin" panose="00000400000000000000" pitchFamily="2" charset="-78"/>
              </a:rPr>
              <a:t> </a:t>
            </a:r>
          </a:p>
          <a:p>
            <a:endParaRPr lang="fa-IR" sz="2000" b="1" dirty="0">
              <a:solidFill>
                <a:schemeClr val="accent6">
                  <a:lumMod val="50000"/>
                </a:schemeClr>
              </a:solidFill>
              <a:cs typeface="B Nazanin" panose="00000400000000000000" pitchFamily="2" charset="-78"/>
            </a:endParaRPr>
          </a:p>
          <a:p>
            <a:endParaRPr lang="en-US" b="1" dirty="0">
              <a:solidFill>
                <a:schemeClr val="accent6">
                  <a:lumMod val="50000"/>
                </a:schemeClr>
              </a:solidFill>
              <a:cs typeface="B Nazanin" panose="00000400000000000000" pitchFamily="2" charset="-78"/>
            </a:endParaRPr>
          </a:p>
          <a:p>
            <a:pPr marL="0" indent="0">
              <a:buNone/>
            </a:pPr>
            <a:r>
              <a:rPr lang="en-US" b="1" dirty="0">
                <a:solidFill>
                  <a:schemeClr val="accent6">
                    <a:lumMod val="50000"/>
                  </a:schemeClr>
                </a:solidFill>
                <a:cs typeface="B Nazanin" panose="00000400000000000000" pitchFamily="2" charset="-78"/>
              </a:rPr>
              <a:t>     </a:t>
            </a:r>
            <a:r>
              <a:rPr lang="fa-IR"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تصمیم گیری             شناسایی</a:t>
            </a:r>
            <a:r>
              <a:rPr lang="fa-IR" sz="20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رشته</a:t>
            </a:r>
            <a:r>
              <a:rPr lang="fa-IR" sz="20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ها</a:t>
            </a:r>
            <a:r>
              <a:rPr lang="fa-IR" sz="2000" b="1" dirty="0">
                <a:solidFill>
                  <a:schemeClr val="accent6">
                    <a:lumMod val="50000"/>
                  </a:schemeClr>
                </a:solidFill>
                <a:cs typeface="B Nazanin" panose="00000400000000000000" pitchFamily="2" charset="-78"/>
              </a:rPr>
              <a:t>                                        </a:t>
            </a:r>
          </a:p>
          <a:p>
            <a:endParaRPr lang="fa-IR" sz="2000" b="1" dirty="0">
              <a:solidFill>
                <a:schemeClr val="accent6">
                  <a:lumMod val="50000"/>
                </a:schemeClr>
              </a:solidFill>
              <a:cs typeface="B Nazanin" panose="00000400000000000000" pitchFamily="2" charset="-78"/>
            </a:endParaRPr>
          </a:p>
          <a:p>
            <a:endParaRPr lang="fa-IR" sz="2000" b="1" dirty="0">
              <a:solidFill>
                <a:schemeClr val="accent6">
                  <a:lumMod val="50000"/>
                </a:schemeClr>
              </a:solidFill>
              <a:cs typeface="B Nazanin" panose="00000400000000000000" pitchFamily="2" charset="-78"/>
            </a:endParaRPr>
          </a:p>
          <a:p>
            <a:pPr marL="0" indent="0">
              <a:buNone/>
            </a:pPr>
            <a:r>
              <a:rPr lang="en-US" sz="2400" b="1" dirty="0">
                <a:solidFill>
                  <a:schemeClr val="accent6">
                    <a:lumMod val="50000"/>
                  </a:schemeClr>
                </a:solidFill>
                <a:cs typeface="B Nazanin" panose="00000400000000000000" pitchFamily="2" charset="-78"/>
              </a:rPr>
              <a:t>              </a:t>
            </a:r>
            <a:r>
              <a:rPr lang="fa-IR" sz="2400" b="1" dirty="0">
                <a:solidFill>
                  <a:schemeClr val="accent6">
                    <a:lumMod val="50000"/>
                  </a:schemeClr>
                </a:solidFill>
                <a:cs typeface="B Nazanin" panose="00000400000000000000" pitchFamily="2" charset="-78"/>
              </a:rPr>
              <a:t>      برنامه ریزی و اقدام                                   </a:t>
            </a:r>
          </a:p>
        </p:txBody>
      </p:sp>
      <p:sp>
        <p:nvSpPr>
          <p:cNvPr id="7" name="Curved Down Arrow 6"/>
          <p:cNvSpPr/>
          <p:nvPr/>
        </p:nvSpPr>
        <p:spPr>
          <a:xfrm rot="1212407">
            <a:off x="4850213" y="2009584"/>
            <a:ext cx="2745647" cy="1550807"/>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8" name="Curved Down Arrow 7"/>
          <p:cNvSpPr/>
          <p:nvPr/>
        </p:nvSpPr>
        <p:spPr>
          <a:xfrm rot="10800000">
            <a:off x="3170264" y="5565799"/>
            <a:ext cx="3368974" cy="1333888"/>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9" name="Curved Down Arrow 8"/>
          <p:cNvSpPr/>
          <p:nvPr/>
        </p:nvSpPr>
        <p:spPr>
          <a:xfrm rot="6398439">
            <a:off x="6362006" y="4195971"/>
            <a:ext cx="2403116" cy="1304094"/>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10" name="Curved Down Arrow 9"/>
          <p:cNvSpPr/>
          <p:nvPr/>
        </p:nvSpPr>
        <p:spPr>
          <a:xfrm rot="17513362">
            <a:off x="2343091" y="3510590"/>
            <a:ext cx="2462656" cy="1329607"/>
          </a:xfrm>
          <a:prstGeom prst="curvedDown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pic>
        <p:nvPicPr>
          <p:cNvPr id="4" name="Picture 3">
            <a:extLst>
              <a:ext uri="{FF2B5EF4-FFF2-40B4-BE49-F238E27FC236}">
                <a16:creationId xmlns:a16="http://schemas.microsoft.com/office/drawing/2014/main" id="{E418EA3E-041A-ADC0-9CA5-6F46422964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289233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solidFill>
                  <a:srgbClr val="FF0000"/>
                </a:solidFill>
                <a:cs typeface="B Nazanin" panose="00000400000000000000" pitchFamily="2" charset="-78"/>
              </a:rPr>
              <a:t>گام اول: خود آگاهی</a:t>
            </a:r>
          </a:p>
        </p:txBody>
      </p:sp>
      <p:sp>
        <p:nvSpPr>
          <p:cNvPr id="3" name="Content Placeholder 2"/>
          <p:cNvSpPr>
            <a:spLocks noGrp="1"/>
          </p:cNvSpPr>
          <p:nvPr>
            <p:ph idx="1"/>
          </p:nvPr>
        </p:nvSpPr>
        <p:spPr>
          <a:xfrm>
            <a:off x="677335" y="1930400"/>
            <a:ext cx="8596668" cy="3880773"/>
          </a:xfrm>
        </p:spPr>
        <p:txBody>
          <a:bodyPr/>
          <a:lstStyle/>
          <a:p>
            <a:pPr marL="0" indent="0">
              <a:buNone/>
            </a:pPr>
            <a:endParaRPr lang="fa-IR" dirty="0"/>
          </a:p>
        </p:txBody>
      </p:sp>
      <p:sp>
        <p:nvSpPr>
          <p:cNvPr id="7" name="Rounded Rectangle 6"/>
          <p:cNvSpPr/>
          <p:nvPr/>
        </p:nvSpPr>
        <p:spPr>
          <a:xfrm>
            <a:off x="1698644" y="4313694"/>
            <a:ext cx="3037668" cy="1038387"/>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400" b="1" dirty="0">
                <a:cs typeface="B Nazanin" panose="00000400000000000000" pitchFamily="2" charset="-78"/>
              </a:rPr>
              <a:t>4-ویژگی های شخصیتی</a:t>
            </a:r>
          </a:p>
        </p:txBody>
      </p:sp>
      <p:sp>
        <p:nvSpPr>
          <p:cNvPr id="8" name="Rounded Rectangle 7"/>
          <p:cNvSpPr/>
          <p:nvPr/>
        </p:nvSpPr>
        <p:spPr>
          <a:xfrm>
            <a:off x="1698644" y="2440983"/>
            <a:ext cx="3037668" cy="1038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a:cs typeface="B Nazanin" panose="00000400000000000000" pitchFamily="2" charset="-78"/>
              </a:rPr>
              <a:t>2- ارزش ها و انگیزه ها</a:t>
            </a:r>
          </a:p>
        </p:txBody>
      </p:sp>
      <p:sp>
        <p:nvSpPr>
          <p:cNvPr id="9" name="Rounded Rectangle 8"/>
          <p:cNvSpPr/>
          <p:nvPr/>
        </p:nvSpPr>
        <p:spPr>
          <a:xfrm>
            <a:off x="5757620" y="4313694"/>
            <a:ext cx="3037668" cy="1038387"/>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800" b="1" dirty="0">
                <a:cs typeface="B Nazanin" panose="00000400000000000000" pitchFamily="2" charset="-78"/>
              </a:rPr>
              <a:t>3- مهارت ها</a:t>
            </a:r>
          </a:p>
        </p:txBody>
      </p:sp>
      <p:sp>
        <p:nvSpPr>
          <p:cNvPr id="10" name="Rounded Rectangle 9"/>
          <p:cNvSpPr/>
          <p:nvPr/>
        </p:nvSpPr>
        <p:spPr>
          <a:xfrm>
            <a:off x="5757620" y="2440983"/>
            <a:ext cx="3037668" cy="1038387"/>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b="1" dirty="0"/>
              <a:t>1- </a:t>
            </a:r>
            <a:r>
              <a:rPr lang="fa-IR" sz="2800" b="1" dirty="0">
                <a:cs typeface="B Nazanin" panose="00000400000000000000" pitchFamily="2" charset="-78"/>
              </a:rPr>
              <a:t>علایق</a:t>
            </a:r>
            <a:endParaRPr lang="fa-IR" sz="2000" b="1" dirty="0">
              <a:cs typeface="B Nazanin" panose="00000400000000000000" pitchFamily="2" charset="-78"/>
            </a:endParaRPr>
          </a:p>
        </p:txBody>
      </p:sp>
      <p:pic>
        <p:nvPicPr>
          <p:cNvPr id="4" name="Picture 3">
            <a:extLst>
              <a:ext uri="{FF2B5EF4-FFF2-40B4-BE49-F238E27FC236}">
                <a16:creationId xmlns:a16="http://schemas.microsoft.com/office/drawing/2014/main" id="{48D1AC58-AF30-87A8-BEB7-F8F81FF90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3" y="5343525"/>
            <a:ext cx="1647830" cy="1647830"/>
          </a:xfrm>
          <a:prstGeom prst="rect">
            <a:avLst/>
          </a:prstGeom>
        </p:spPr>
      </p:pic>
    </p:spTree>
    <p:extLst>
      <p:ext uri="{BB962C8B-B14F-4D97-AF65-F5344CB8AC3E}">
        <p14:creationId xmlns:p14="http://schemas.microsoft.com/office/powerpoint/2010/main" val="388444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2834</TotalTime>
  <Words>2890</Words>
  <Application>Microsoft Office PowerPoint</Application>
  <PresentationFormat>Widescreen</PresentationFormat>
  <Paragraphs>233</Paragraphs>
  <Slides>33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Trebuchet MS</vt:lpstr>
      <vt:lpstr>Wingdings 3</vt:lpstr>
      <vt:lpstr>Facet</vt:lpstr>
      <vt:lpstr>6_Office Theme</vt:lpstr>
      <vt:lpstr>انتخاب رشته آگاهانه</vt:lpstr>
      <vt:lpstr>                                      مقدمه : 1- اهمیت و جایگاه انتخاب                       انتخاب های ما مهم ترین بخش زندگی ماست</vt:lpstr>
      <vt:lpstr>PowerPoint Presentation</vt:lpstr>
      <vt:lpstr>PowerPoint Presentation</vt:lpstr>
      <vt:lpstr>هدایت تحصیلی شغلی چیست ؟</vt:lpstr>
      <vt:lpstr>نتیجه یک پژوهش در انگلستان (علاقه مهمتره یا درآمد)</vt:lpstr>
      <vt:lpstr>تعریف هدایت تحصیلی- شغلی</vt:lpstr>
      <vt:lpstr>مراحل مهم انتخاب رشته ی تحصیلی</vt:lpstr>
      <vt:lpstr>گام اول: خود آگاهی</vt:lpstr>
      <vt:lpstr>علاقه</vt:lpstr>
      <vt:lpstr>ارزش ها و انگیزه ها</vt:lpstr>
      <vt:lpstr>ارزش ها و انگیزه ها</vt:lpstr>
      <vt:lpstr>ارزش ها و انگیزه ها</vt:lpstr>
      <vt:lpstr>مهارت ها</vt:lpstr>
      <vt:lpstr>تعریف شخصیت</vt:lpstr>
      <vt:lpstr>تیپ های شخصیتی هالند</vt:lpstr>
      <vt:lpstr>چهار فرضیه اصلی نظریه جان هالند:</vt:lpstr>
      <vt:lpstr>PowerPoint Presentation</vt:lpstr>
      <vt:lpstr>PowerPoint Presentation</vt:lpstr>
      <vt:lpstr>2. نوع جستجوگر </vt:lpstr>
      <vt:lpstr>PowerPoint Presentation</vt:lpstr>
      <vt:lpstr>3. نوع اجتماعی </vt:lpstr>
      <vt:lpstr>مشاغل تیپ اجتماعی:</vt:lpstr>
      <vt:lpstr>4. نوع قراردادی </vt:lpstr>
      <vt:lpstr>PowerPoint Presentation</vt:lpstr>
      <vt:lpstr>5 . نوع متهور </vt:lpstr>
      <vt:lpstr>مشاغل تیپ متهور</vt:lpstr>
      <vt:lpstr>6 . نوع هنری </vt:lpstr>
      <vt:lpstr>مشاغل تیپ هنری:</vt:lpstr>
      <vt:lpstr>رابطه تیپ های شخصیتی و رشته تحصیلی</vt:lpstr>
      <vt:lpstr>کسب اطلاعات جامع درباره رشته های دانشگاهی :</vt:lpstr>
      <vt:lpstr>ملاک های هدایت تحصیلی پایه نهم </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c3</dc:creator>
  <cp:lastModifiedBy>Sina</cp:lastModifiedBy>
  <cp:revision>237</cp:revision>
  <dcterms:created xsi:type="dcterms:W3CDTF">2016-04-09T04:43:44Z</dcterms:created>
  <dcterms:modified xsi:type="dcterms:W3CDTF">2023-04-28T13:39:57Z</dcterms:modified>
</cp:coreProperties>
</file>